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1"/>
  </p:sldMasterIdLst>
  <p:notesMasterIdLst>
    <p:notesMasterId r:id="rId16"/>
  </p:notesMasterIdLst>
  <p:sldIdLst>
    <p:sldId id="260" r:id="rId2"/>
    <p:sldId id="266" r:id="rId3"/>
    <p:sldId id="268" r:id="rId4"/>
    <p:sldId id="277" r:id="rId5"/>
    <p:sldId id="283" r:id="rId6"/>
    <p:sldId id="291" r:id="rId7"/>
    <p:sldId id="292" r:id="rId8"/>
    <p:sldId id="293" r:id="rId9"/>
    <p:sldId id="294" r:id="rId10"/>
    <p:sldId id="273" r:id="rId11"/>
    <p:sldId id="274" r:id="rId12"/>
    <p:sldId id="279" r:id="rId13"/>
    <p:sldId id="280" r:id="rId14"/>
    <p:sldId id="278" r:id="rId15"/>
  </p:sldIdLst>
  <p:sldSz cx="9144000" cy="6858000" type="screen4x3"/>
  <p:notesSz cx="6858000" cy="9144000"/>
  <p:custDataLst>
    <p:tags r:id="rId17"/>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erk, Sarah" initials="TS" lastIdx="2" clrIdx="0">
    <p:extLst>
      <p:ext uri="{19B8F6BF-5375-455C-9EA6-DF929625EA0E}">
        <p15:presenceInfo xmlns:p15="http://schemas.microsoft.com/office/powerpoint/2012/main" userId="S-1-5-21-1292428093-57989841-682003330-18665" providerId="AD"/>
      </p:ext>
    </p:extLst>
  </p:cmAuthor>
  <p:cmAuthor id="2" name="Anna Kammerer" initials="AK" lastIdx="2" clrIdx="1">
    <p:extLst>
      <p:ext uri="{19B8F6BF-5375-455C-9EA6-DF929625EA0E}">
        <p15:presenceInfo xmlns:p15="http://schemas.microsoft.com/office/powerpoint/2012/main" userId="Anna Kammer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55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211" autoAdjust="0"/>
    <p:restoredTop sz="93797" autoAdjust="0"/>
  </p:normalViewPr>
  <p:slideViewPr>
    <p:cSldViewPr>
      <p:cViewPr varScale="1">
        <p:scale>
          <a:sx n="104" d="100"/>
          <a:sy n="104" d="100"/>
        </p:scale>
        <p:origin x="142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1CA403-5C0E-4463-A1D5-4BF21E57FB09}" type="datetimeFigureOut">
              <a:rPr lang="de-DE" smtClean="0"/>
              <a:t>03.04.2024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CCCED9-9352-4ACA-9823-AF39C5A51711}" type="slidenum">
              <a:rPr lang="de-DE" smtClean="0"/>
              <a:t>‹Nr.›</a:t>
            </a:fld>
            <a:endParaRPr lang="de-DE"/>
          </a:p>
        </p:txBody>
      </p:sp>
    </p:spTree>
    <p:extLst>
      <p:ext uri="{BB962C8B-B14F-4D97-AF65-F5344CB8AC3E}">
        <p14:creationId xmlns:p14="http://schemas.microsoft.com/office/powerpoint/2010/main" val="2386975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04CCCED9-9352-4ACA-9823-AF39C5A51711}" type="slidenum">
              <a:rPr lang="de-DE" smtClean="0"/>
              <a:t>2</a:t>
            </a:fld>
            <a:endParaRPr lang="de-DE"/>
          </a:p>
        </p:txBody>
      </p:sp>
    </p:spTree>
    <p:extLst>
      <p:ext uri="{BB962C8B-B14F-4D97-AF65-F5344CB8AC3E}">
        <p14:creationId xmlns:p14="http://schemas.microsoft.com/office/powerpoint/2010/main" val="3350916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04CCCED9-9352-4ACA-9823-AF39C5A51711}" type="slidenum">
              <a:rPr lang="de-DE" smtClean="0"/>
              <a:t>6</a:t>
            </a:fld>
            <a:endParaRPr lang="de-DE"/>
          </a:p>
        </p:txBody>
      </p:sp>
    </p:spTree>
    <p:extLst>
      <p:ext uri="{BB962C8B-B14F-4D97-AF65-F5344CB8AC3E}">
        <p14:creationId xmlns:p14="http://schemas.microsoft.com/office/powerpoint/2010/main" val="2024481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extract</a:t>
            </a:r>
          </a:p>
        </p:txBody>
      </p:sp>
      <p:sp>
        <p:nvSpPr>
          <p:cNvPr id="4" name="Foliennummernplatzhalter 3"/>
          <p:cNvSpPr>
            <a:spLocks noGrp="1"/>
          </p:cNvSpPr>
          <p:nvPr>
            <p:ph type="sldNum" sz="quarter" idx="10"/>
          </p:nvPr>
        </p:nvSpPr>
        <p:spPr/>
        <p:txBody>
          <a:bodyPr/>
          <a:lstStyle/>
          <a:p>
            <a:fld id="{E36DFC2F-C44D-4450-9D42-CEF5ABC446D2}" type="slidenum">
              <a:rPr lang="en-US" smtClean="0"/>
              <a:t>7</a:t>
            </a:fld>
            <a:endParaRPr lang="en-US"/>
          </a:p>
        </p:txBody>
      </p:sp>
    </p:spTree>
    <p:extLst>
      <p:ext uri="{BB962C8B-B14F-4D97-AF65-F5344CB8AC3E}">
        <p14:creationId xmlns:p14="http://schemas.microsoft.com/office/powerpoint/2010/main" val="2913271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7283" y="3541489"/>
            <a:ext cx="7772400" cy="1326005"/>
          </a:xfrm>
          <a:prstGeom prst="rect">
            <a:avLst/>
          </a:prstGeom>
        </p:spPr>
        <p:txBody>
          <a:bodyPr vert="horz">
            <a:noAutofit/>
          </a:bodyPr>
          <a:lstStyle>
            <a:lvl1pPr algn="l">
              <a:defRPr sz="2400" b="1">
                <a:solidFill>
                  <a:srgbClr val="2B5A70"/>
                </a:solidFill>
                <a:latin typeface="Arial Narrow" panose="020B0606020202030204" pitchFamily="34" charset="0"/>
                <a:cs typeface="Arial" pitchFamily="34" charset="0"/>
              </a:defRPr>
            </a:lvl1pPr>
          </a:lstStyle>
          <a:p>
            <a:r>
              <a:rPr lang="de-DE"/>
              <a:t>Mastertitelformat bearbeiten</a:t>
            </a:r>
            <a:endParaRPr lang="en-US" dirty="0"/>
          </a:p>
        </p:txBody>
      </p:sp>
      <p:sp>
        <p:nvSpPr>
          <p:cNvPr id="3" name="Untertitel 2"/>
          <p:cNvSpPr>
            <a:spLocks noGrp="1"/>
          </p:cNvSpPr>
          <p:nvPr>
            <p:ph type="subTitle" idx="1" hasCustomPrompt="1"/>
          </p:nvPr>
        </p:nvSpPr>
        <p:spPr>
          <a:xfrm>
            <a:off x="517283" y="5013220"/>
            <a:ext cx="6400800" cy="1008140"/>
          </a:xfrm>
          <a:prstGeom prst="rect">
            <a:avLst/>
          </a:prstGeom>
        </p:spPr>
        <p:txBody>
          <a:bodyPr vert="horz"/>
          <a:lstStyle>
            <a:lvl1pPr marL="0" indent="0" algn="l">
              <a:buNone/>
              <a:defRPr sz="1800" b="1" i="0">
                <a:solidFill>
                  <a:srgbClr val="2B5A70"/>
                </a:solidFill>
                <a:latin typeface="Arial Narrow" panose="020B0606020202030204"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err="1"/>
              <a:t>Titel</a:t>
            </a:r>
            <a:endParaRPr lang="en-US" dirty="0"/>
          </a:p>
        </p:txBody>
      </p:sp>
      <p:sp>
        <p:nvSpPr>
          <p:cNvPr id="4" name="Rechteck 3"/>
          <p:cNvSpPr/>
          <p:nvPr/>
        </p:nvSpPr>
        <p:spPr>
          <a:xfrm>
            <a:off x="323528" y="3516313"/>
            <a:ext cx="44450" cy="2519362"/>
          </a:xfrm>
          <a:prstGeom prst="rect">
            <a:avLst/>
          </a:prstGeom>
          <a:solidFill>
            <a:srgbClr val="83AF23"/>
          </a:solidFill>
          <a:ln>
            <a:solidFill>
              <a:srgbClr val="83AF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prstClr val="white"/>
              </a:solidFill>
            </a:endParaRPr>
          </a:p>
        </p:txBody>
      </p:sp>
      <p:pic>
        <p:nvPicPr>
          <p:cNvPr id="5" name="Grafik 4">
            <a:extLst>
              <a:ext uri="{FF2B5EF4-FFF2-40B4-BE49-F238E27FC236}">
                <a16:creationId xmlns:a16="http://schemas.microsoft.com/office/drawing/2014/main" id="{565EDC11-E25B-024D-8E37-8E59718D66C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5970" t="14140" r="17149" b="26130"/>
          <a:stretch/>
        </p:blipFill>
        <p:spPr>
          <a:xfrm>
            <a:off x="7092280" y="42672"/>
            <a:ext cx="2051720" cy="1144228"/>
          </a:xfrm>
          <a:prstGeom prst="rect">
            <a:avLst/>
          </a:prstGeom>
        </p:spPr>
      </p:pic>
    </p:spTree>
    <p:extLst>
      <p:ext uri="{BB962C8B-B14F-4D97-AF65-F5344CB8AC3E}">
        <p14:creationId xmlns:p14="http://schemas.microsoft.com/office/powerpoint/2010/main" val="402222107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85231" y="188640"/>
            <a:ext cx="6827276" cy="864096"/>
          </a:xfrm>
          <a:prstGeom prst="rect">
            <a:avLst/>
          </a:prstGeom>
        </p:spPr>
        <p:txBody>
          <a:bodyPr vert="horz" wrap="square">
            <a:noAutofit/>
          </a:bodyPr>
          <a:lstStyle>
            <a:lvl1pPr algn="l">
              <a:defRPr sz="2200" b="1">
                <a:solidFill>
                  <a:srgbClr val="2B5A70"/>
                </a:solidFill>
                <a:latin typeface="Arial Narrow" panose="020B0606020202030204" pitchFamily="34" charset="0"/>
                <a:cs typeface="Arial" pitchFamily="34" charset="0"/>
              </a:defRPr>
            </a:lvl1pPr>
          </a:lstStyle>
          <a:p>
            <a:r>
              <a:rPr lang="de-DE" dirty="0"/>
              <a:t>Mastertitelformat bearbeiten</a:t>
            </a:r>
            <a:endParaRPr lang="en-US" dirty="0"/>
          </a:p>
        </p:txBody>
      </p:sp>
      <p:sp>
        <p:nvSpPr>
          <p:cNvPr id="3" name="Inhaltsplatzhalter 2"/>
          <p:cNvSpPr>
            <a:spLocks noGrp="1"/>
          </p:cNvSpPr>
          <p:nvPr>
            <p:ph idx="1"/>
          </p:nvPr>
        </p:nvSpPr>
        <p:spPr>
          <a:xfrm>
            <a:off x="285231" y="1522531"/>
            <a:ext cx="8573538" cy="4641439"/>
          </a:xfrm>
          <a:prstGeom prst="rect">
            <a:avLst/>
          </a:prstGeom>
        </p:spPr>
        <p:txBody>
          <a:bodyPr vert="horz"/>
          <a:lstStyle>
            <a:lvl1pPr>
              <a:buClr>
                <a:srgbClr val="2B5A70"/>
              </a:buClr>
              <a:defRPr sz="1800">
                <a:solidFill>
                  <a:srgbClr val="2B5A70"/>
                </a:solidFill>
                <a:latin typeface="Arial Narrow" panose="020B0606020202030204" pitchFamily="34" charset="0"/>
                <a:cs typeface="Arial" pitchFamily="34" charset="0"/>
              </a:defRPr>
            </a:lvl1pPr>
            <a:lvl2pPr>
              <a:defRPr sz="1600">
                <a:solidFill>
                  <a:srgbClr val="2B5A70"/>
                </a:solidFill>
                <a:latin typeface="Arial Narrow" panose="020B0606020202030204" pitchFamily="34" charset="0"/>
                <a:cs typeface="Arial" pitchFamily="34" charset="0"/>
              </a:defRPr>
            </a:lvl2pPr>
            <a:lvl3pPr>
              <a:defRPr sz="1500">
                <a:solidFill>
                  <a:srgbClr val="2B5A70"/>
                </a:solidFill>
                <a:latin typeface="Arial Narrow" panose="020B0606020202030204" pitchFamily="34" charset="0"/>
                <a:cs typeface="Arial" pitchFamily="34" charset="0"/>
              </a:defRPr>
            </a:lvl3pPr>
            <a:lvl4pPr>
              <a:defRPr sz="1400">
                <a:solidFill>
                  <a:srgbClr val="2B5A70"/>
                </a:solidFill>
                <a:latin typeface="Arial Narrow" panose="020B0606020202030204" pitchFamily="34" charset="0"/>
                <a:cs typeface="Arial" pitchFamily="34" charset="0"/>
              </a:defRPr>
            </a:lvl4pPr>
            <a:lvl5pPr>
              <a:defRPr sz="1300">
                <a:solidFill>
                  <a:srgbClr val="2B5A70"/>
                </a:solidFill>
                <a:latin typeface="Arial Narrow" panose="020B0606020202030204" pitchFamily="34" charset="0"/>
                <a:cs typeface="Arial" pitchFamily="34"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9" name="Line 9"/>
          <p:cNvSpPr>
            <a:spLocks noChangeShapeType="1"/>
          </p:cNvSpPr>
          <p:nvPr/>
        </p:nvSpPr>
        <p:spPr bwMode="auto">
          <a:xfrm flipV="1">
            <a:off x="285231" y="6237390"/>
            <a:ext cx="8573538" cy="6350"/>
          </a:xfrm>
          <a:prstGeom prst="line">
            <a:avLst/>
          </a:prstGeom>
          <a:noFill/>
          <a:ln w="12700">
            <a:solidFill>
              <a:srgbClr val="83AF23"/>
            </a:solidFill>
            <a:round/>
            <a:headEnd/>
            <a:tailEnd/>
          </a:ln>
          <a:effectLst/>
        </p:spPr>
        <p:txBody>
          <a:bodyPr/>
          <a:lstStyle/>
          <a:p>
            <a:pPr>
              <a:defRPr/>
            </a:pPr>
            <a:endParaRPr lang="de-DE">
              <a:solidFill>
                <a:srgbClr val="262626"/>
              </a:solidFill>
              <a:latin typeface="Calibri"/>
              <a:ea typeface="ＭＳ Ｐゴシック" charset="-128"/>
            </a:endParaRPr>
          </a:p>
        </p:txBody>
      </p:sp>
      <p:sp>
        <p:nvSpPr>
          <p:cNvPr id="12" name="Text Box 154"/>
          <p:cNvSpPr txBox="1">
            <a:spLocks noChangeArrowheads="1"/>
          </p:cNvSpPr>
          <p:nvPr/>
        </p:nvSpPr>
        <p:spPr bwMode="auto">
          <a:xfrm>
            <a:off x="2411700" y="6322896"/>
            <a:ext cx="4320600" cy="429829"/>
          </a:xfrm>
          <a:prstGeom prst="rect">
            <a:avLst/>
          </a:prstGeom>
          <a:noFill/>
          <a:ln w="9525">
            <a:noFill/>
            <a:miter lim="800000"/>
            <a:headEnd type="none" w="sm" len="med"/>
            <a:tailEnd type="none" w="sm" len="med"/>
          </a:ln>
          <a:effectLst/>
        </p:spPr>
        <p:txBody>
          <a:bodyPr wrap="square" lIns="90393" tIns="45196" rIns="90393" bIns="45196">
            <a:spAutoFit/>
          </a:bodyPr>
          <a:lstStyle/>
          <a:p>
            <a:pPr algn="ctr" defTabSz="754063" eaLnBrk="0" fontAlgn="base" hangingPunct="0">
              <a:spcBef>
                <a:spcPct val="0"/>
              </a:spcBef>
              <a:spcAft>
                <a:spcPct val="0"/>
              </a:spcAft>
              <a:tabLst>
                <a:tab pos="9144000" algn="r"/>
              </a:tabLst>
              <a:defRPr/>
            </a:pPr>
            <a:r>
              <a:rPr lang="en-US" sz="1100" kern="1200" dirty="0">
                <a:solidFill>
                  <a:srgbClr val="7A93AB"/>
                </a:solidFill>
                <a:latin typeface="Arial" panose="020B0604020202020204" pitchFamily="34" charset="0"/>
                <a:ea typeface="ＭＳ Ｐゴシック" charset="-128"/>
                <a:cs typeface="Arial" panose="020B0604020202020204" pitchFamily="34" charset="0"/>
              </a:rPr>
              <a:t>Formal Requirements for the Preparation of a Bachelor and Master Theses as well as Written Project and Term Papers</a:t>
            </a:r>
            <a:endParaRPr lang="de-DE" sz="1100" kern="1200" dirty="0">
              <a:solidFill>
                <a:srgbClr val="7A93AB"/>
              </a:solidFill>
              <a:latin typeface="Arial" panose="020B0604020202020204" pitchFamily="34" charset="0"/>
              <a:ea typeface="ＭＳ Ｐゴシック" charset="-128"/>
              <a:cs typeface="Arial" panose="020B0604020202020204" pitchFamily="34" charset="0"/>
            </a:endParaRPr>
          </a:p>
        </p:txBody>
      </p:sp>
      <p:sp>
        <p:nvSpPr>
          <p:cNvPr id="4" name="Textfeld 3"/>
          <p:cNvSpPr txBox="1"/>
          <p:nvPr/>
        </p:nvSpPr>
        <p:spPr>
          <a:xfrm>
            <a:off x="7778649" y="6414699"/>
            <a:ext cx="1080120" cy="260552"/>
          </a:xfrm>
          <a:prstGeom prst="rect">
            <a:avLst/>
          </a:prstGeom>
          <a:noFill/>
          <a:ln w="9525">
            <a:noFill/>
            <a:miter lim="800000"/>
            <a:headEnd type="none" w="sm" len="med"/>
            <a:tailEnd type="none" w="sm" len="med"/>
          </a:ln>
          <a:effectLst/>
        </p:spPr>
        <p:txBody>
          <a:bodyPr wrap="square" lIns="90393" tIns="45196" rIns="90393" bIns="45196">
            <a:spAutoFit/>
          </a:bodyPr>
          <a:lstStyle>
            <a:defPPr>
              <a:defRPr lang="de-DE"/>
            </a:defPPr>
            <a:lvl1pPr algn="ctr" defTabSz="754063" eaLnBrk="0" fontAlgn="base" hangingPunct="0">
              <a:spcBef>
                <a:spcPct val="0"/>
              </a:spcBef>
              <a:spcAft>
                <a:spcPct val="0"/>
              </a:spcAft>
              <a:tabLst>
                <a:tab pos="9144000" algn="r"/>
              </a:tabLst>
              <a:defRPr sz="1200">
                <a:solidFill>
                  <a:srgbClr val="C8D1DB"/>
                </a:solidFill>
                <a:latin typeface="Arial" panose="020B0604020202020204" pitchFamily="34" charset="0"/>
                <a:ea typeface="ＭＳ Ｐゴシック" charset="-128"/>
                <a:cs typeface="Arial" panose="020B0604020202020204" pitchFamily="34" charset="0"/>
              </a:defRPr>
            </a:lvl1pPr>
          </a:lstStyle>
          <a:p>
            <a:pPr lvl="0" algn="r"/>
            <a:fld id="{A5A02B69-C0CC-47EC-909D-0C385E003736}" type="slidenum">
              <a:rPr lang="en-GB" sz="1100" smtClean="0">
                <a:solidFill>
                  <a:srgbClr val="7A93AB"/>
                </a:solidFill>
              </a:rPr>
              <a:pPr lvl="0" algn="r"/>
              <a:t>‹Nr.›</a:t>
            </a:fld>
            <a:endParaRPr lang="en-GB" sz="1100" dirty="0">
              <a:solidFill>
                <a:srgbClr val="7A93AB"/>
              </a:solidFill>
            </a:endParaRPr>
          </a:p>
        </p:txBody>
      </p:sp>
    </p:spTree>
    <p:extLst>
      <p:ext uri="{BB962C8B-B14F-4D97-AF65-F5344CB8AC3E}">
        <p14:creationId xmlns:p14="http://schemas.microsoft.com/office/powerpoint/2010/main" val="536887734"/>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41903ABF-2D12-5E45-AEA8-B43669355654}"/>
              </a:ext>
            </a:extLst>
          </p:cNvPr>
          <p:cNvGraphicFramePr>
            <a:graphicFrameLocks noChangeAspect="1"/>
          </p:cNvGraphicFramePr>
          <p:nvPr userDrawn="1">
            <p:custDataLst>
              <p:tags r:id="rId4"/>
            </p:custDataLst>
            <p:extLst>
              <p:ext uri="{D42A27DB-BD31-4B8C-83A1-F6EECF244321}">
                <p14:modId xmlns:p14="http://schemas.microsoft.com/office/powerpoint/2010/main" val="554206144"/>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Folie" r:id="rId5" imgW="7772400" imgH="10058400" progId="TCLayout.ActiveDocument.1">
                  <p:embed/>
                </p:oleObj>
              </mc:Choice>
              <mc:Fallback>
                <p:oleObj name="think-cell Folie" r:id="rId5" imgW="7772400" imgH="10058400" progId="TCLayout.ActiveDocument.1">
                  <p:embed/>
                  <p:pic>
                    <p:nvPicPr>
                      <p:cNvPr id="0" name=""/>
                      <p:cNvPicPr/>
                      <p:nvPr/>
                    </p:nvPicPr>
                    <p:blipFill>
                      <a:blip r:embed="rId6"/>
                      <a:stretch>
                        <a:fillRect/>
                      </a:stretch>
                    </p:blipFill>
                    <p:spPr>
                      <a:xfrm>
                        <a:off x="1588" y="1588"/>
                        <a:ext cx="1227" cy="1588"/>
                      </a:xfrm>
                      <a:prstGeom prst="rect">
                        <a:avLst/>
                      </a:prstGeom>
                    </p:spPr>
                  </p:pic>
                </p:oleObj>
              </mc:Fallback>
            </mc:AlternateContent>
          </a:graphicData>
        </a:graphic>
      </p:graphicFrame>
      <p:cxnSp>
        <p:nvCxnSpPr>
          <p:cNvPr id="3" name="Gerade Verbindung 2"/>
          <p:cNvCxnSpPr/>
          <p:nvPr/>
        </p:nvCxnSpPr>
        <p:spPr bwMode="auto">
          <a:xfrm>
            <a:off x="0" y="1196752"/>
            <a:ext cx="9144000" cy="0"/>
          </a:xfrm>
          <a:prstGeom prst="line">
            <a:avLst/>
          </a:prstGeom>
          <a:solidFill>
            <a:srgbClr val="EAEAEA"/>
          </a:solidFill>
          <a:ln w="12700" cap="flat" cmpd="sng" algn="ctr">
            <a:solidFill>
              <a:srgbClr val="83AF23"/>
            </a:solidFill>
            <a:prstDash val="solid"/>
            <a:round/>
            <a:headEnd type="none" w="med" len="med"/>
            <a:tailEnd type="none" w="med" len="med"/>
          </a:ln>
          <a:effectLst/>
        </p:spPr>
      </p:cxnSp>
      <p:sp>
        <p:nvSpPr>
          <p:cNvPr id="5" name="Rechteck 4"/>
          <p:cNvSpPr/>
          <p:nvPr/>
        </p:nvSpPr>
        <p:spPr>
          <a:xfrm>
            <a:off x="7784112" y="215966"/>
            <a:ext cx="1384588" cy="923330"/>
          </a:xfrm>
          <a:prstGeom prst="rect">
            <a:avLst/>
          </a:prstGeom>
        </p:spPr>
        <p:txBody>
          <a:bodyPr wrap="square" anchor="ctr">
            <a:spAutoFit/>
          </a:bodyPr>
          <a:lstStyle/>
          <a:p>
            <a:pPr algn="l">
              <a:spcBef>
                <a:spcPct val="0"/>
              </a:spcBef>
              <a:buClrTx/>
              <a:buFontTx/>
              <a:buNone/>
            </a:pPr>
            <a:r>
              <a:rPr lang="en-US" sz="900" dirty="0">
                <a:solidFill>
                  <a:srgbClr val="2B5A70"/>
                </a:solidFill>
                <a:latin typeface="Arial Narrow" panose="020B0606020202030204" pitchFamily="34" charset="0"/>
              </a:rPr>
              <a:t>Area</a:t>
            </a:r>
            <a:r>
              <a:rPr lang="en-US" sz="900" baseline="0" dirty="0">
                <a:solidFill>
                  <a:srgbClr val="2B5A70"/>
                </a:solidFill>
                <a:latin typeface="Arial Narrow" panose="020B0606020202030204" pitchFamily="34" charset="0"/>
              </a:rPr>
              <a:t> Corporate Development</a:t>
            </a:r>
          </a:p>
          <a:p>
            <a:pPr algn="l">
              <a:spcBef>
                <a:spcPct val="0"/>
              </a:spcBef>
              <a:buClrTx/>
              <a:buFontTx/>
              <a:buNone/>
            </a:pPr>
            <a:r>
              <a:rPr lang="en-US" sz="900" dirty="0">
                <a:solidFill>
                  <a:srgbClr val="2B5A70"/>
                </a:solidFill>
                <a:latin typeface="Arial Narrow" panose="020B0606020202030204" pitchFamily="34" charset="0"/>
              </a:rPr>
              <a:t>Faculty of Management, Economics and Social Sciences</a:t>
            </a:r>
          </a:p>
          <a:p>
            <a:pPr algn="l">
              <a:spcBef>
                <a:spcPct val="0"/>
              </a:spcBef>
              <a:buClrTx/>
              <a:buFontTx/>
              <a:buNone/>
            </a:pPr>
            <a:r>
              <a:rPr lang="en-US" sz="900" dirty="0">
                <a:solidFill>
                  <a:srgbClr val="2B5A70"/>
                </a:solidFill>
                <a:latin typeface="Arial Narrow" panose="020B0606020202030204" pitchFamily="34" charset="0"/>
              </a:rPr>
              <a:t>University of Cologne </a:t>
            </a:r>
          </a:p>
        </p:txBody>
      </p:sp>
      <p:pic>
        <p:nvPicPr>
          <p:cNvPr id="10" name="Grafik 9">
            <a:extLst>
              <a:ext uri="{FF2B5EF4-FFF2-40B4-BE49-F238E27FC236}">
                <a16:creationId xmlns:a16="http://schemas.microsoft.com/office/drawing/2014/main" id="{8D72CC99-9D10-C44E-B6C5-7EEE8411BBCF}"/>
              </a:ext>
            </a:extLst>
          </p:cNvPr>
          <p:cNvPicPr>
            <a:picLocks noChangeAspect="1"/>
          </p:cNvPicPr>
          <p:nvPr userDrawn="1"/>
        </p:nvPicPr>
        <p:blipFill rotWithShape="1">
          <a:blip r:embed="rId7">
            <a:extLst>
              <a:ext uri="{28A0092B-C50C-407E-A947-70E740481C1C}">
                <a14:useLocalDpi xmlns:a14="http://schemas.microsoft.com/office/drawing/2010/main" val="0"/>
              </a:ext>
            </a:extLst>
          </a:blip>
          <a:srcRect l="48832" t="19033" r="20286" b="28342"/>
          <a:stretch/>
        </p:blipFill>
        <p:spPr>
          <a:xfrm>
            <a:off x="7156668" y="317591"/>
            <a:ext cx="676692" cy="720080"/>
          </a:xfrm>
          <a:prstGeom prst="rect">
            <a:avLst/>
          </a:prstGeom>
        </p:spPr>
      </p:pic>
    </p:spTree>
    <p:extLst>
      <p:ext uri="{BB962C8B-B14F-4D97-AF65-F5344CB8AC3E}">
        <p14:creationId xmlns:p14="http://schemas.microsoft.com/office/powerpoint/2010/main" val="1277227525"/>
      </p:ext>
    </p:extLst>
  </p:cSld>
  <p:clrMap bg1="lt1" tx1="dk1" bg2="lt2" tx2="dk2" accent1="accent1" accent2="accent2" accent3="accent3" accent4="accent4" accent5="accent5" accent6="accent6" hlink="hlink" folHlink="folHlink"/>
  <p:sldLayoutIdLst>
    <p:sldLayoutId id="2147483671" r:id="rId1"/>
    <p:sldLayoutId id="2147483672" r:id="rId2"/>
  </p:sldLayoutIdLst>
  <p:transition/>
  <p:hf hdr="0" ftr="0" dt="0"/>
  <p:txStyles>
    <p:titleStyle>
      <a:lvl1pPr algn="ctr" defTabSz="754063" rtl="0" eaLnBrk="1" fontAlgn="base" hangingPunct="1">
        <a:spcBef>
          <a:spcPct val="0"/>
        </a:spcBef>
        <a:spcAft>
          <a:spcPct val="0"/>
        </a:spcAft>
        <a:defRPr sz="4300">
          <a:solidFill>
            <a:schemeClr val="tx2"/>
          </a:solidFill>
          <a:latin typeface="+mj-lt"/>
          <a:ea typeface="ＭＳ Ｐゴシック" charset="-128"/>
          <a:cs typeface="ＭＳ Ｐゴシック" charset="-128"/>
        </a:defRPr>
      </a:lvl1pPr>
      <a:lvl2pPr algn="ctr" defTabSz="754063" rtl="0" eaLnBrk="1" fontAlgn="base" hangingPunct="1">
        <a:spcBef>
          <a:spcPct val="0"/>
        </a:spcBef>
        <a:spcAft>
          <a:spcPct val="0"/>
        </a:spcAft>
        <a:defRPr sz="4300">
          <a:solidFill>
            <a:schemeClr val="tx2"/>
          </a:solidFill>
          <a:latin typeface="Times New Roman" charset="0"/>
          <a:ea typeface="ＭＳ Ｐゴシック" charset="-128"/>
          <a:cs typeface="ＭＳ Ｐゴシック" charset="-128"/>
        </a:defRPr>
      </a:lvl2pPr>
      <a:lvl3pPr algn="ctr" defTabSz="754063" rtl="0" eaLnBrk="1" fontAlgn="base" hangingPunct="1">
        <a:spcBef>
          <a:spcPct val="0"/>
        </a:spcBef>
        <a:spcAft>
          <a:spcPct val="0"/>
        </a:spcAft>
        <a:defRPr sz="4300">
          <a:solidFill>
            <a:schemeClr val="tx2"/>
          </a:solidFill>
          <a:latin typeface="Times New Roman" charset="0"/>
          <a:ea typeface="ＭＳ Ｐゴシック" charset="-128"/>
          <a:cs typeface="ＭＳ Ｐゴシック" charset="-128"/>
        </a:defRPr>
      </a:lvl3pPr>
      <a:lvl4pPr algn="ctr" defTabSz="754063" rtl="0" eaLnBrk="1" fontAlgn="base" hangingPunct="1">
        <a:spcBef>
          <a:spcPct val="0"/>
        </a:spcBef>
        <a:spcAft>
          <a:spcPct val="0"/>
        </a:spcAft>
        <a:defRPr sz="4300">
          <a:solidFill>
            <a:schemeClr val="tx2"/>
          </a:solidFill>
          <a:latin typeface="Times New Roman" charset="0"/>
          <a:ea typeface="ＭＳ Ｐゴシック" charset="-128"/>
          <a:cs typeface="ＭＳ Ｐゴシック" charset="-128"/>
        </a:defRPr>
      </a:lvl4pPr>
      <a:lvl5pPr algn="ctr" defTabSz="754063" rtl="0" eaLnBrk="1" fontAlgn="base" hangingPunct="1">
        <a:spcBef>
          <a:spcPct val="0"/>
        </a:spcBef>
        <a:spcAft>
          <a:spcPct val="0"/>
        </a:spcAft>
        <a:defRPr sz="4300">
          <a:solidFill>
            <a:schemeClr val="tx2"/>
          </a:solidFill>
          <a:latin typeface="Times New Roman" charset="0"/>
          <a:ea typeface="ＭＳ Ｐゴシック" charset="-128"/>
          <a:cs typeface="ＭＳ Ｐゴシック" charset="-128"/>
        </a:defRPr>
      </a:lvl5pPr>
      <a:lvl6pPr marL="457200" algn="ctr" defTabSz="754063" rtl="0" eaLnBrk="1" fontAlgn="base" hangingPunct="1">
        <a:spcBef>
          <a:spcPct val="0"/>
        </a:spcBef>
        <a:spcAft>
          <a:spcPct val="0"/>
        </a:spcAft>
        <a:defRPr sz="4300">
          <a:solidFill>
            <a:schemeClr val="tx2"/>
          </a:solidFill>
          <a:latin typeface="Times New Roman" charset="0"/>
        </a:defRPr>
      </a:lvl6pPr>
      <a:lvl7pPr marL="914400" algn="ctr" defTabSz="754063" rtl="0" eaLnBrk="1" fontAlgn="base" hangingPunct="1">
        <a:spcBef>
          <a:spcPct val="0"/>
        </a:spcBef>
        <a:spcAft>
          <a:spcPct val="0"/>
        </a:spcAft>
        <a:defRPr sz="4300">
          <a:solidFill>
            <a:schemeClr val="tx2"/>
          </a:solidFill>
          <a:latin typeface="Times New Roman" charset="0"/>
        </a:defRPr>
      </a:lvl7pPr>
      <a:lvl8pPr marL="1371600" algn="ctr" defTabSz="754063" rtl="0" eaLnBrk="1" fontAlgn="base" hangingPunct="1">
        <a:spcBef>
          <a:spcPct val="0"/>
        </a:spcBef>
        <a:spcAft>
          <a:spcPct val="0"/>
        </a:spcAft>
        <a:defRPr sz="4300">
          <a:solidFill>
            <a:schemeClr val="tx2"/>
          </a:solidFill>
          <a:latin typeface="Times New Roman" charset="0"/>
        </a:defRPr>
      </a:lvl8pPr>
      <a:lvl9pPr marL="1828800" algn="ctr" defTabSz="754063" rtl="0" eaLnBrk="1" fontAlgn="base" hangingPunct="1">
        <a:spcBef>
          <a:spcPct val="0"/>
        </a:spcBef>
        <a:spcAft>
          <a:spcPct val="0"/>
        </a:spcAft>
        <a:defRPr sz="4300">
          <a:solidFill>
            <a:schemeClr val="tx2"/>
          </a:solidFill>
          <a:latin typeface="Times New Roman" charset="0"/>
        </a:defRPr>
      </a:lvl9pPr>
    </p:titleStyle>
    <p:bodyStyle>
      <a:lvl1pPr marL="339725" indent="-339725" algn="l" defTabSz="754063" rtl="0" eaLnBrk="1" fontAlgn="base" hangingPunct="1">
        <a:spcBef>
          <a:spcPct val="20000"/>
        </a:spcBef>
        <a:spcAft>
          <a:spcPct val="0"/>
        </a:spcAft>
        <a:buSzPct val="100000"/>
        <a:buChar char="•"/>
        <a:defRPr sz="3200">
          <a:solidFill>
            <a:schemeClr val="tx1"/>
          </a:solidFill>
          <a:latin typeface="+mn-lt"/>
          <a:ea typeface="ＭＳ Ｐゴシック" charset="-128"/>
          <a:cs typeface="ＭＳ Ｐゴシック" charset="-128"/>
        </a:defRPr>
      </a:lvl1pPr>
      <a:lvl2pPr marL="733425" indent="-280988" algn="l" defTabSz="754063" rtl="0" eaLnBrk="1" fontAlgn="base" hangingPunct="1">
        <a:spcBef>
          <a:spcPct val="20000"/>
        </a:spcBef>
        <a:spcAft>
          <a:spcPct val="0"/>
        </a:spcAft>
        <a:buSzPct val="100000"/>
        <a:buChar char="–"/>
        <a:defRPr sz="2800">
          <a:solidFill>
            <a:schemeClr val="tx1"/>
          </a:solidFill>
          <a:latin typeface="+mn-lt"/>
          <a:ea typeface="ＭＳ Ｐゴシック" charset="-128"/>
        </a:defRPr>
      </a:lvl2pPr>
      <a:lvl3pPr marL="1130300" indent="-227013" algn="l" defTabSz="754063" rtl="0" eaLnBrk="1" fontAlgn="base" hangingPunct="1">
        <a:spcBef>
          <a:spcPct val="20000"/>
        </a:spcBef>
        <a:spcAft>
          <a:spcPct val="0"/>
        </a:spcAft>
        <a:buSzPct val="100000"/>
        <a:buChar char="•"/>
        <a:defRPr sz="2400">
          <a:solidFill>
            <a:schemeClr val="tx1"/>
          </a:solidFill>
          <a:latin typeface="+mn-lt"/>
          <a:ea typeface="ＭＳ Ｐゴシック" charset="-128"/>
        </a:defRPr>
      </a:lvl3pPr>
      <a:lvl4pPr marL="1582738" indent="-227013"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4pPr>
      <a:lvl5pPr marL="20335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5pPr>
      <a:lvl6pPr marL="24907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6pPr>
      <a:lvl7pPr marL="29479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7pPr>
      <a:lvl8pPr marL="34051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8pPr>
      <a:lvl9pPr marL="38623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63">
          <p15:clr>
            <a:srgbClr val="F26B43"/>
          </p15:clr>
        </p15:guide>
        <p15:guide id="2" pos="4468">
          <p15:clr>
            <a:srgbClr val="F26B43"/>
          </p15:clr>
        </p15:guide>
        <p15:guide id="3" orient="horz" pos="119">
          <p15:clr>
            <a:srgbClr val="F26B43"/>
          </p15:clr>
        </p15:guide>
        <p15:guide id="4" pos="560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pringer.com/gp/authors-editors/authorandreviewertutorials/writinginenglish/overview/1025264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mu.ca/webfiles/APAInText2020.pdf" TargetMode="External"/><Relationship Id="rId2" Type="http://schemas.openxmlformats.org/officeDocument/2006/relationships/hyperlink" Target="https://www.business.uzh.ch/dam/jcr:e8b8dd18-7dc7-4750-9196-b28349a48d8a/Richtlinien%20zum%20Zitieren_Thesi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earch.ebscohost.com/" TargetMode="External"/><Relationship Id="rId2" Type="http://schemas.openxmlformats.org/officeDocument/2006/relationships/hyperlink" Target="https://scholar.google.de/" TargetMode="External"/><Relationship Id="rId1" Type="http://schemas.openxmlformats.org/officeDocument/2006/relationships/slideLayout" Target="../slideLayouts/slideLayout2.xml"/><Relationship Id="rId5" Type="http://schemas.openxmlformats.org/officeDocument/2006/relationships/hyperlink" Target="https://www.jstor.org/" TargetMode="External"/><Relationship Id="rId4" Type="http://schemas.openxmlformats.org/officeDocument/2006/relationships/hyperlink" Target="http://econpapers.repec.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3B587C5F-5636-A34B-A5F7-A6E380981654}"/>
              </a:ext>
            </a:extLst>
          </p:cNvPr>
          <p:cNvGraphicFramePr>
            <a:graphicFrameLocks noChangeAspect="1"/>
          </p:cNvGraphicFramePr>
          <p:nvPr>
            <p:custDataLst>
              <p:tags r:id="rId1"/>
            </p:custDataLst>
            <p:extLst>
              <p:ext uri="{D42A27DB-BD31-4B8C-83A1-F6EECF244321}">
                <p14:modId xmlns:p14="http://schemas.microsoft.com/office/powerpoint/2010/main" val="360040656"/>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Folie" r:id="rId3" imgW="7772400" imgH="10058400" progId="TCLayout.ActiveDocument.1">
                  <p:embed/>
                </p:oleObj>
              </mc:Choice>
              <mc:Fallback>
                <p:oleObj name="think-cell Folie" r:id="rId3" imgW="7772400" imgH="10058400" progId="TCLayout.ActiveDocument.1">
                  <p:embed/>
                  <p:pic>
                    <p:nvPicPr>
                      <p:cNvPr id="0" name=""/>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2" name="Titel 1"/>
          <p:cNvSpPr>
            <a:spLocks noGrp="1"/>
          </p:cNvSpPr>
          <p:nvPr>
            <p:ph type="ctrTitle"/>
          </p:nvPr>
        </p:nvSpPr>
        <p:spPr/>
        <p:txBody>
          <a:bodyPr vert="horz"/>
          <a:lstStyle/>
          <a:p>
            <a:r>
              <a:rPr lang="en-US" dirty="0"/>
              <a:t>Useful Suggestions for Bachelor and Master Theses as well as Written Projects and Term Papers</a:t>
            </a:r>
            <a:br>
              <a:rPr lang="de-DE" dirty="0"/>
            </a:br>
            <a:endParaRPr lang="de-DE" dirty="0"/>
          </a:p>
        </p:txBody>
      </p:sp>
      <p:sp>
        <p:nvSpPr>
          <p:cNvPr id="3" name="Untertitel 2"/>
          <p:cNvSpPr>
            <a:spLocks noGrp="1"/>
          </p:cNvSpPr>
          <p:nvPr>
            <p:ph type="subTitle" idx="1"/>
          </p:nvPr>
        </p:nvSpPr>
        <p:spPr>
          <a:xfrm>
            <a:off x="517283" y="5013220"/>
            <a:ext cx="6400800" cy="1008140"/>
          </a:xfrm>
        </p:spPr>
        <p:txBody>
          <a:bodyPr/>
          <a:lstStyle/>
          <a:p>
            <a:endParaRPr lang="en-US" sz="1600" dirty="0"/>
          </a:p>
          <a:p>
            <a:r>
              <a:rPr lang="en-US" sz="1600" dirty="0"/>
              <a:t>Area Corporate Development</a:t>
            </a:r>
          </a:p>
          <a:p>
            <a:r>
              <a:rPr lang="en-US" sz="1600" dirty="0"/>
              <a:t>(Last Update: April 2024)</a:t>
            </a:r>
          </a:p>
        </p:txBody>
      </p:sp>
    </p:spTree>
    <p:extLst>
      <p:ext uri="{BB962C8B-B14F-4D97-AF65-F5344CB8AC3E}">
        <p14:creationId xmlns:p14="http://schemas.microsoft.com/office/powerpoint/2010/main" val="128675315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prstGeom prst="rect">
            <a:avLst/>
          </a:prstGeom>
        </p:spPr>
        <p:txBody>
          <a:bodyPr/>
          <a:lstStyle/>
          <a:p>
            <a:r>
              <a:rPr lang="de-DE" dirty="0" err="1"/>
              <a:t>Footnotes</a:t>
            </a:r>
            <a:endParaRPr lang="de-DE" dirty="0"/>
          </a:p>
        </p:txBody>
      </p:sp>
      <p:sp>
        <p:nvSpPr>
          <p:cNvPr id="2" name="Inhaltsplatzhalter 1"/>
          <p:cNvSpPr>
            <a:spLocks noGrp="1"/>
          </p:cNvSpPr>
          <p:nvPr>
            <p:ph idx="1"/>
          </p:nvPr>
        </p:nvSpPr>
        <p:spPr>
          <a:prstGeom prst="rect">
            <a:avLst/>
          </a:prstGeom>
        </p:spPr>
        <p:txBody>
          <a:bodyPr>
            <a:normAutofit/>
          </a:bodyPr>
          <a:lstStyle/>
          <a:p>
            <a:r>
              <a:rPr lang="en-US" dirty="0"/>
              <a:t>Footnotes should generally be avoided, because "Footnotes [...] are additions to the current text [...]" (</a:t>
            </a:r>
            <a:r>
              <a:rPr lang="en-US" dirty="0" err="1"/>
              <a:t>Seivert</a:t>
            </a:r>
            <a:r>
              <a:rPr lang="en-US" dirty="0"/>
              <a:t>, 1976: 128, quoted from Weber, 1994: 120).</a:t>
            </a:r>
          </a:p>
          <a:p>
            <a:r>
              <a:rPr lang="en-US" dirty="0"/>
              <a:t>Permitted only if reference is made to other opinions, to further, more detailed or special aspects whose analysis in the text would go too far.</a:t>
            </a:r>
          </a:p>
          <a:p>
            <a:r>
              <a:rPr lang="en-US" dirty="0"/>
              <a:t>The footnote is introduced by a corresponding reference ("other view is ..." or "see however ...").</a:t>
            </a:r>
            <a:endParaRPr lang="de-DE" dirty="0"/>
          </a:p>
        </p:txBody>
      </p:sp>
    </p:spTree>
    <p:extLst>
      <p:ext uri="{BB962C8B-B14F-4D97-AF65-F5344CB8AC3E}">
        <p14:creationId xmlns:p14="http://schemas.microsoft.com/office/powerpoint/2010/main" val="56395274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prstGeom prst="rect">
            <a:avLst/>
          </a:prstGeom>
        </p:spPr>
        <p:txBody>
          <a:bodyPr/>
          <a:lstStyle/>
          <a:p>
            <a:r>
              <a:rPr lang="de-DE" dirty="0" err="1"/>
              <a:t>Tables</a:t>
            </a:r>
            <a:r>
              <a:rPr lang="de-DE" dirty="0"/>
              <a:t> / </a:t>
            </a:r>
            <a:r>
              <a:rPr lang="de-DE" dirty="0" err="1"/>
              <a:t>Figures</a:t>
            </a:r>
            <a:endParaRPr lang="de-DE" dirty="0"/>
          </a:p>
        </p:txBody>
      </p:sp>
      <p:sp>
        <p:nvSpPr>
          <p:cNvPr id="2" name="Inhaltsplatzhalter 1"/>
          <p:cNvSpPr>
            <a:spLocks noGrp="1"/>
          </p:cNvSpPr>
          <p:nvPr>
            <p:ph idx="1"/>
          </p:nvPr>
        </p:nvSpPr>
        <p:spPr>
          <a:prstGeom prst="rect">
            <a:avLst/>
          </a:prstGeom>
        </p:spPr>
        <p:txBody>
          <a:bodyPr>
            <a:normAutofit/>
          </a:bodyPr>
          <a:lstStyle/>
          <a:p>
            <a:r>
              <a:rPr lang="en-US" dirty="0"/>
              <a:t>Present facts in a clear and structured way from different points of view.</a:t>
            </a:r>
          </a:p>
          <a:p>
            <a:r>
              <a:rPr lang="en-US" dirty="0"/>
              <a:t>Contain quantitative facts such as numbers or qualitative values, the content of which must be explained in more detail in the text.</a:t>
            </a:r>
          </a:p>
          <a:p>
            <a:r>
              <a:rPr lang="en-US" dirty="0"/>
              <a:t>Sequential numbering (tables and figures separated) and descriptive heading (table header).  </a:t>
            </a:r>
          </a:p>
          <a:p>
            <a:r>
              <a:rPr lang="en-US" dirty="0"/>
              <a:t>If tables of other authors are used, the corresponding source reference must be listed directly below the table (analogous to figures).</a:t>
            </a:r>
          </a:p>
          <a:p>
            <a:r>
              <a:rPr lang="en-US" dirty="0"/>
              <a:t>All tables/figures need to be also mentioned in the text ("as the following figure 4 illustrates...").</a:t>
            </a:r>
            <a:endParaRPr lang="de-DE" dirty="0"/>
          </a:p>
          <a:p>
            <a:r>
              <a:rPr lang="en-US" dirty="0"/>
              <a:t>Other font sizes and types may be used in tables / figures.</a:t>
            </a:r>
            <a:endParaRPr lang="de-DE" dirty="0"/>
          </a:p>
        </p:txBody>
      </p:sp>
    </p:spTree>
    <p:extLst>
      <p:ext uri="{BB962C8B-B14F-4D97-AF65-F5344CB8AC3E}">
        <p14:creationId xmlns:p14="http://schemas.microsoft.com/office/powerpoint/2010/main" val="44533053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Declaration</a:t>
            </a:r>
            <a:r>
              <a:rPr lang="de-DE" dirty="0"/>
              <a:t> in </a:t>
            </a:r>
            <a:r>
              <a:rPr lang="de-DE" dirty="0" err="1"/>
              <a:t>lieu</a:t>
            </a:r>
            <a:r>
              <a:rPr lang="de-DE" dirty="0"/>
              <a:t> </a:t>
            </a:r>
            <a:r>
              <a:rPr lang="de-DE" dirty="0" err="1"/>
              <a:t>of</a:t>
            </a:r>
            <a:r>
              <a:rPr lang="de-DE" dirty="0"/>
              <a:t> an </a:t>
            </a:r>
            <a:r>
              <a:rPr lang="de-DE" dirty="0" err="1"/>
              <a:t>oath</a:t>
            </a:r>
            <a:endParaRPr lang="de-DE" dirty="0"/>
          </a:p>
        </p:txBody>
      </p:sp>
      <p:sp>
        <p:nvSpPr>
          <p:cNvPr id="3" name="Inhaltsplatzhalter 2"/>
          <p:cNvSpPr>
            <a:spLocks noGrp="1"/>
          </p:cNvSpPr>
          <p:nvPr>
            <p:ph idx="1"/>
          </p:nvPr>
        </p:nvSpPr>
        <p:spPr/>
        <p:txBody>
          <a:bodyPr/>
          <a:lstStyle/>
          <a:p>
            <a:r>
              <a:rPr lang="en-US" dirty="0"/>
              <a:t>Must be attached to each theses.</a:t>
            </a:r>
          </a:p>
          <a:p>
            <a:r>
              <a:rPr lang="en-US" dirty="0"/>
              <a:t>Loosely place in the final theses (do not file) and submit to the examination office.</a:t>
            </a:r>
          </a:p>
          <a:p>
            <a:pPr marL="0" indent="0">
              <a:buNone/>
            </a:pPr>
            <a:endParaRPr lang="de-DE" dirty="0"/>
          </a:p>
          <a:p>
            <a:pPr marL="0" indent="0">
              <a:buNone/>
            </a:pPr>
            <a:r>
              <a:rPr lang="en-US" dirty="0"/>
              <a:t>Please use the template on this page:</a:t>
            </a:r>
          </a:p>
          <a:p>
            <a:pPr marL="0" indent="0">
              <a:buNone/>
            </a:pPr>
            <a:endParaRPr lang="de-DE" dirty="0"/>
          </a:p>
          <a:p>
            <a:pPr marL="0" indent="0">
              <a:buNone/>
            </a:pPr>
            <a:r>
              <a:rPr lang="de-DE"/>
              <a:t>https://wiso.uni-koeln.de/sites/fakultaet/dokumente/PA/formulare/eidesstattliche_erklaerung_02.pdf</a:t>
            </a:r>
            <a:endParaRPr lang="de-DE" dirty="0"/>
          </a:p>
        </p:txBody>
      </p:sp>
    </p:spTree>
    <p:extLst>
      <p:ext uri="{BB962C8B-B14F-4D97-AF65-F5344CB8AC3E}">
        <p14:creationId xmlns:p14="http://schemas.microsoft.com/office/powerpoint/2010/main" val="367302547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Consent form for the use of plagiarism detection software</a:t>
            </a:r>
          </a:p>
        </p:txBody>
      </p:sp>
      <p:sp>
        <p:nvSpPr>
          <p:cNvPr id="3" name="Inhaltsplatzhalter 2"/>
          <p:cNvSpPr>
            <a:spLocks noGrp="1"/>
          </p:cNvSpPr>
          <p:nvPr>
            <p:ph idx="1"/>
          </p:nvPr>
        </p:nvSpPr>
        <p:spPr>
          <a:noFill/>
          <a:ln>
            <a:noFill/>
          </a:ln>
        </p:spPr>
        <p:txBody>
          <a:bodyPr/>
          <a:lstStyle/>
          <a:p>
            <a:pPr marL="0" indent="0">
              <a:buNone/>
            </a:pPr>
            <a:r>
              <a:rPr lang="en-US" dirty="0"/>
              <a:t>In addition, each theses must be accompanied by the following text</a:t>
            </a:r>
            <a:r>
              <a:rPr lang="de-DE" dirty="0"/>
              <a:t>:</a:t>
            </a:r>
          </a:p>
          <a:p>
            <a:pPr marL="0" indent="0">
              <a:buNone/>
            </a:pPr>
            <a:endParaRPr lang="de-DE" sz="1200" dirty="0"/>
          </a:p>
          <a:p>
            <a:pPr marL="0" indent="0">
              <a:buNone/>
            </a:pPr>
            <a:endParaRPr lang="de-DE" sz="1200" dirty="0"/>
          </a:p>
          <a:p>
            <a:pPr marL="0" indent="0">
              <a:buNone/>
            </a:pPr>
            <a:r>
              <a:rPr lang="en-US" sz="1000" dirty="0">
                <a:solidFill>
                  <a:schemeClr val="tx2"/>
                </a:solidFill>
              </a:rPr>
              <a:t>Consent Form for the use of plagiarism detection software to check my theses</a:t>
            </a:r>
            <a:endParaRPr lang="de-DE" sz="1000" dirty="0">
              <a:solidFill>
                <a:schemeClr val="tx2"/>
              </a:solidFill>
            </a:endParaRPr>
          </a:p>
          <a:p>
            <a:pPr marL="0" indent="0">
              <a:buNone/>
            </a:pPr>
            <a:endParaRPr lang="de-DE" sz="1000" dirty="0">
              <a:solidFill>
                <a:schemeClr val="tx2"/>
              </a:solidFill>
            </a:endParaRPr>
          </a:p>
          <a:p>
            <a:pPr marL="0" indent="0">
              <a:buNone/>
            </a:pPr>
            <a:r>
              <a:rPr lang="en-US" sz="1000" dirty="0">
                <a:solidFill>
                  <a:schemeClr val="tx2"/>
                </a:solidFill>
              </a:rPr>
              <a:t>Furthermore, I agree that my written work submitted in the Area Corporate Development may be subject to automatic plagiarism checking at www.turnitin.com or similar plagiarism testing tools. </a:t>
            </a:r>
          </a:p>
          <a:p>
            <a:pPr marL="0" indent="0">
              <a:buNone/>
            </a:pPr>
            <a:r>
              <a:rPr lang="de-DE" sz="1000" dirty="0">
                <a:solidFill>
                  <a:schemeClr val="tx2"/>
                </a:solidFill>
              </a:rPr>
              <a:t> </a:t>
            </a:r>
            <a:endParaRPr lang="en-US" sz="1000" dirty="0">
              <a:solidFill>
                <a:schemeClr val="tx2"/>
              </a:solidFill>
            </a:endParaRPr>
          </a:p>
          <a:p>
            <a:pPr marL="0" indent="0">
              <a:buNone/>
            </a:pPr>
            <a:r>
              <a:rPr lang="en-US" sz="1000" dirty="0">
                <a:solidFill>
                  <a:schemeClr val="tx2"/>
                </a:solidFill>
              </a:rPr>
              <a:t>The examination of the work is carried out exclusively by staff members of the chair and will only take place anonymously and without permanent storage in the database of the plagiarism examination tool. </a:t>
            </a:r>
          </a:p>
          <a:p>
            <a:pPr marL="0" indent="0">
              <a:buNone/>
            </a:pPr>
            <a:r>
              <a:rPr lang="de-DE" sz="1000" dirty="0">
                <a:solidFill>
                  <a:schemeClr val="tx2"/>
                </a:solidFill>
              </a:rPr>
              <a:t> </a:t>
            </a:r>
            <a:endParaRPr lang="en-US" sz="1000" dirty="0">
              <a:solidFill>
                <a:schemeClr val="tx2"/>
              </a:solidFill>
            </a:endParaRPr>
          </a:p>
          <a:p>
            <a:pPr marL="0" indent="0">
              <a:buNone/>
            </a:pPr>
            <a:r>
              <a:rPr lang="en-US" sz="1000" dirty="0">
                <a:solidFill>
                  <a:schemeClr val="tx2"/>
                </a:solidFill>
              </a:rPr>
              <a:t>I assure you that the submitted electronic version corresponds exactly to the present work. I have been informed that the result of the plagiarism check, which can be inferred from the use of foreign, unmarked sources, constitutes an attempt to deceive in terms of the examination regulations and will lead to the thesis being graded as “failed”. In consultation with the Examination Office further actions according to examination regulations or criminal law may be taken.</a:t>
            </a:r>
          </a:p>
          <a:p>
            <a:pPr marL="0" indent="0">
              <a:buNone/>
            </a:pPr>
            <a:r>
              <a:rPr lang="de-DE" sz="1000" dirty="0">
                <a:solidFill>
                  <a:schemeClr val="tx2"/>
                </a:solidFill>
              </a:rPr>
              <a:t> </a:t>
            </a:r>
            <a:endParaRPr lang="en-US" sz="1000" dirty="0">
              <a:solidFill>
                <a:schemeClr val="tx2"/>
              </a:solidFill>
            </a:endParaRPr>
          </a:p>
          <a:p>
            <a:pPr marL="0" indent="0">
              <a:buNone/>
            </a:pPr>
            <a:r>
              <a:rPr lang="de-DE" sz="1000" dirty="0">
                <a:solidFill>
                  <a:schemeClr val="tx2"/>
                </a:solidFill>
              </a:rPr>
              <a:t> </a:t>
            </a:r>
            <a:endParaRPr lang="en-US" sz="1000" dirty="0">
              <a:solidFill>
                <a:schemeClr val="tx2"/>
              </a:solidFill>
            </a:endParaRPr>
          </a:p>
          <a:p>
            <a:pPr marL="0" indent="0">
              <a:buNone/>
            </a:pPr>
            <a:r>
              <a:rPr lang="de-DE" sz="1000" dirty="0">
                <a:solidFill>
                  <a:schemeClr val="tx2"/>
                </a:solidFill>
              </a:rPr>
              <a:t>_______________________			_______________________</a:t>
            </a:r>
            <a:endParaRPr lang="en-US" sz="1000" dirty="0">
              <a:solidFill>
                <a:schemeClr val="tx2"/>
              </a:solidFill>
            </a:endParaRPr>
          </a:p>
          <a:p>
            <a:pPr marL="0" indent="0">
              <a:buNone/>
            </a:pPr>
            <a:r>
              <a:rPr lang="de-DE" sz="1000" dirty="0">
                <a:solidFill>
                  <a:schemeClr val="tx2"/>
                </a:solidFill>
              </a:rPr>
              <a:t>Place, Date 					</a:t>
            </a:r>
            <a:r>
              <a:rPr lang="de-DE" sz="1000" dirty="0" err="1">
                <a:solidFill>
                  <a:schemeClr val="tx2"/>
                </a:solidFill>
              </a:rPr>
              <a:t>Signature</a:t>
            </a:r>
            <a:endParaRPr lang="en-US" sz="1000" dirty="0">
              <a:solidFill>
                <a:schemeClr val="tx2"/>
              </a:solidFill>
            </a:endParaRPr>
          </a:p>
          <a:p>
            <a:pPr marL="0" indent="0">
              <a:buNone/>
            </a:pPr>
            <a:endParaRPr lang="en-US" sz="1000" dirty="0">
              <a:solidFill>
                <a:schemeClr val="tx2"/>
              </a:solidFill>
            </a:endParaRPr>
          </a:p>
        </p:txBody>
      </p:sp>
    </p:spTree>
    <p:extLst>
      <p:ext uri="{BB962C8B-B14F-4D97-AF65-F5344CB8AC3E}">
        <p14:creationId xmlns:p14="http://schemas.microsoft.com/office/powerpoint/2010/main" val="4215931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Information on </a:t>
            </a:r>
            <a:r>
              <a:rPr lang="de-DE" dirty="0" err="1"/>
              <a:t>the</a:t>
            </a:r>
            <a:r>
              <a:rPr lang="de-DE" dirty="0"/>
              <a:t> Submission</a:t>
            </a:r>
            <a:endParaRPr lang="en-US" dirty="0"/>
          </a:p>
        </p:txBody>
      </p:sp>
      <p:sp>
        <p:nvSpPr>
          <p:cNvPr id="3" name="Inhaltsplatzhalter 2"/>
          <p:cNvSpPr>
            <a:spLocks noGrp="1"/>
          </p:cNvSpPr>
          <p:nvPr>
            <p:ph idx="1"/>
          </p:nvPr>
        </p:nvSpPr>
        <p:spPr/>
        <p:txBody>
          <a:bodyPr/>
          <a:lstStyle/>
          <a:p>
            <a:pPr marL="0" indent="0">
              <a:buNone/>
            </a:pPr>
            <a:endParaRPr lang="de-DE" dirty="0">
              <a:solidFill>
                <a:srgbClr val="175588"/>
              </a:solidFill>
            </a:endParaRPr>
          </a:p>
          <a:p>
            <a:pPr marL="0" indent="0">
              <a:buNone/>
            </a:pPr>
            <a:endParaRPr lang="de-DE" dirty="0"/>
          </a:p>
          <a:p>
            <a:pPr marL="0" indent="0">
              <a:buNone/>
            </a:pPr>
            <a:r>
              <a:rPr lang="en-US" dirty="0"/>
              <a:t>Further information on formal requirements and the submission of your Bachelor/Master theses can be found in the material provided by the </a:t>
            </a:r>
            <a:r>
              <a:rPr lang="en-US" b="1" dirty="0"/>
              <a:t>Examination Office</a:t>
            </a:r>
            <a:r>
              <a:rPr lang="en-US" dirty="0"/>
              <a:t>:</a:t>
            </a:r>
            <a:endParaRPr lang="de-DE" dirty="0"/>
          </a:p>
          <a:p>
            <a:pPr marL="0" indent="0">
              <a:buNone/>
            </a:pPr>
            <a:endParaRPr lang="de-DE" dirty="0"/>
          </a:p>
          <a:p>
            <a:pPr marL="0" indent="0" algn="ctr">
              <a:buNone/>
            </a:pPr>
            <a:r>
              <a:rPr lang="de-DE"/>
              <a:t>https://wiso.uni-koeln.de/de/fakultaet/dekanat/pruefungsaemter/startseite</a:t>
            </a:r>
            <a:endParaRPr lang="en-US" dirty="0">
              <a:solidFill>
                <a:srgbClr val="175588"/>
              </a:solidFill>
            </a:endParaRPr>
          </a:p>
        </p:txBody>
      </p:sp>
    </p:spTree>
    <p:extLst>
      <p:ext uri="{BB962C8B-B14F-4D97-AF65-F5344CB8AC3E}">
        <p14:creationId xmlns:p14="http://schemas.microsoft.com/office/powerpoint/2010/main" val="114307352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prstGeom prst="rect">
            <a:avLst/>
          </a:prstGeom>
        </p:spPr>
        <p:txBody>
          <a:bodyPr/>
          <a:lstStyle/>
          <a:p>
            <a:r>
              <a:rPr lang="de-DE" dirty="0"/>
              <a:t>General </a:t>
            </a:r>
            <a:r>
              <a:rPr lang="de-DE" dirty="0" err="1"/>
              <a:t>Remarks</a:t>
            </a:r>
            <a:endParaRPr lang="de-DE" dirty="0"/>
          </a:p>
        </p:txBody>
      </p:sp>
      <p:sp>
        <p:nvSpPr>
          <p:cNvPr id="2" name="Inhaltsplatzhalter 1"/>
          <p:cNvSpPr>
            <a:spLocks noGrp="1"/>
          </p:cNvSpPr>
          <p:nvPr>
            <p:ph idx="1"/>
          </p:nvPr>
        </p:nvSpPr>
        <p:spPr>
          <a:prstGeom prst="rect">
            <a:avLst/>
          </a:prstGeom>
          <a:ln>
            <a:noFill/>
          </a:ln>
        </p:spPr>
        <p:txBody>
          <a:bodyPr>
            <a:normAutofit/>
          </a:bodyPr>
          <a:lstStyle/>
          <a:p>
            <a:r>
              <a:rPr lang="en-US" dirty="0"/>
              <a:t>Technical terminology should be used, technical terms have to be defined with first use</a:t>
            </a:r>
          </a:p>
          <a:p>
            <a:r>
              <a:rPr lang="en-US" dirty="0"/>
              <a:t>Precise expression is best achieved through simple (short) and clear sentences</a:t>
            </a:r>
          </a:p>
          <a:p>
            <a:r>
              <a:rPr lang="en-US" dirty="0"/>
              <a:t>The "I" or "we" form is not common in German scientific texts (only permitted for English texts)</a:t>
            </a:r>
          </a:p>
          <a:p>
            <a:r>
              <a:rPr lang="en-US" dirty="0"/>
              <a:t>No use of “one", i.e. do not use “one knows that" etc.</a:t>
            </a:r>
          </a:p>
          <a:p>
            <a:r>
              <a:rPr lang="en-US" dirty="0"/>
              <a:t>Use gender-neutral language or both gender forms</a:t>
            </a:r>
          </a:p>
          <a:p>
            <a:r>
              <a:rPr lang="en-US" dirty="0"/>
              <a:t>Formal deficiencies have a (negative) influence on the grade</a:t>
            </a:r>
          </a:p>
          <a:p>
            <a:r>
              <a:rPr lang="en-US" dirty="0"/>
              <a:t>More helpful information about writing a scientific text can be found here: </a:t>
            </a:r>
            <a:r>
              <a:rPr lang="de-DE" dirty="0">
                <a:hlinkClick r:id="rId3"/>
              </a:rPr>
              <a:t>https://www.springer.com/gp/authors-editors/authorandreviewertutorials/writinginenglish/overview/10252642</a:t>
            </a:r>
            <a:endParaRPr lang="en-US" dirty="0"/>
          </a:p>
          <a:p>
            <a:pPr marL="0" indent="0">
              <a:buNone/>
            </a:pPr>
            <a:endParaRPr lang="de-DE" dirty="0"/>
          </a:p>
        </p:txBody>
      </p:sp>
    </p:spTree>
    <p:extLst>
      <p:ext uri="{BB962C8B-B14F-4D97-AF65-F5344CB8AC3E}">
        <p14:creationId xmlns:p14="http://schemas.microsoft.com/office/powerpoint/2010/main" val="393848148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prstGeom prst="rect">
            <a:avLst/>
          </a:prstGeom>
        </p:spPr>
        <p:txBody>
          <a:bodyPr/>
          <a:lstStyle/>
          <a:p>
            <a:r>
              <a:rPr lang="de-DE" dirty="0"/>
              <a:t>Table </a:t>
            </a:r>
            <a:r>
              <a:rPr lang="de-DE" dirty="0" err="1"/>
              <a:t>of</a:t>
            </a:r>
            <a:r>
              <a:rPr lang="de-DE" dirty="0"/>
              <a:t> Contents</a:t>
            </a:r>
          </a:p>
        </p:txBody>
      </p:sp>
      <p:sp>
        <p:nvSpPr>
          <p:cNvPr id="2" name="Inhaltsplatzhalter 1"/>
          <p:cNvSpPr>
            <a:spLocks noGrp="1"/>
          </p:cNvSpPr>
          <p:nvPr>
            <p:ph idx="1"/>
          </p:nvPr>
        </p:nvSpPr>
        <p:spPr>
          <a:prstGeom prst="rect">
            <a:avLst/>
          </a:prstGeom>
        </p:spPr>
        <p:txBody>
          <a:bodyPr>
            <a:normAutofit/>
          </a:bodyPr>
          <a:lstStyle/>
          <a:p>
            <a:r>
              <a:rPr lang="en-US" dirty="0"/>
              <a:t>Based on the structure of a scientific journal article</a:t>
            </a:r>
          </a:p>
          <a:p>
            <a:r>
              <a:rPr lang="en-US" dirty="0"/>
              <a:t>Contains the list of all headings of the theses</a:t>
            </a:r>
          </a:p>
          <a:p>
            <a:r>
              <a:rPr lang="en-US" dirty="0"/>
              <a:t>In exactly the same wording as in the text of the theses</a:t>
            </a:r>
          </a:p>
          <a:p>
            <a:r>
              <a:rPr lang="en-US" dirty="0"/>
              <a:t>With indication of the corresponding page numbers</a:t>
            </a:r>
          </a:p>
          <a:p>
            <a:r>
              <a:rPr lang="en-US" dirty="0"/>
              <a:t>Front page and table of contents are not included, however, abbreviations, tables and illustrations, bibliography and appendix with corresponding page references have to be included</a:t>
            </a:r>
            <a:endParaRPr lang="de-DE" dirty="0"/>
          </a:p>
        </p:txBody>
      </p:sp>
    </p:spTree>
    <p:extLst>
      <p:ext uri="{BB962C8B-B14F-4D97-AF65-F5344CB8AC3E}">
        <p14:creationId xmlns:p14="http://schemas.microsoft.com/office/powerpoint/2010/main" val="342490140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prstGeom prst="rect">
            <a:avLst/>
          </a:prstGeom>
        </p:spPr>
        <p:txBody>
          <a:bodyPr/>
          <a:lstStyle/>
          <a:p>
            <a:r>
              <a:rPr lang="de-DE" dirty="0"/>
              <a:t>Other Lists</a:t>
            </a:r>
          </a:p>
        </p:txBody>
      </p:sp>
      <p:sp>
        <p:nvSpPr>
          <p:cNvPr id="2" name="Inhaltsplatzhalter 1"/>
          <p:cNvSpPr>
            <a:spLocks noGrp="1"/>
          </p:cNvSpPr>
          <p:nvPr>
            <p:ph idx="1"/>
          </p:nvPr>
        </p:nvSpPr>
        <p:spPr>
          <a:prstGeom prst="rect">
            <a:avLst/>
          </a:prstGeom>
        </p:spPr>
        <p:txBody>
          <a:bodyPr>
            <a:normAutofit/>
          </a:bodyPr>
          <a:lstStyle/>
          <a:p>
            <a:r>
              <a:rPr lang="de-DE" dirty="0"/>
              <a:t>List </a:t>
            </a:r>
            <a:r>
              <a:rPr lang="de-DE" dirty="0" err="1"/>
              <a:t>of</a:t>
            </a:r>
            <a:r>
              <a:rPr lang="de-DE" dirty="0"/>
              <a:t> </a:t>
            </a:r>
            <a:r>
              <a:rPr lang="de-DE" dirty="0" err="1"/>
              <a:t>abbreveations</a:t>
            </a:r>
            <a:r>
              <a:rPr lang="de-DE" dirty="0"/>
              <a:t>: </a:t>
            </a:r>
            <a:r>
              <a:rPr lang="en-US" dirty="0"/>
              <a:t>contains only formulations that are not generally used (see for example Oxford dictionary). Only abbreviations used in the paper have to be listed.</a:t>
            </a:r>
          </a:p>
          <a:p>
            <a:r>
              <a:rPr lang="en-US" dirty="0"/>
              <a:t>List of figures and tables: Only if at least one figure/table is included, the number, heading and page number have to be mentioned.</a:t>
            </a:r>
          </a:p>
          <a:p>
            <a:r>
              <a:rPr lang="en-US" dirty="0"/>
              <a:t>A foreword is not part of a theses, a term paper or project work.</a:t>
            </a:r>
          </a:p>
        </p:txBody>
      </p:sp>
    </p:spTree>
    <p:extLst>
      <p:ext uri="{BB962C8B-B14F-4D97-AF65-F5344CB8AC3E}">
        <p14:creationId xmlns:p14="http://schemas.microsoft.com/office/powerpoint/2010/main" val="20388460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ACC5DB-4A79-AE45-AF9A-177E4FA3BB22}"/>
              </a:ext>
            </a:extLst>
          </p:cNvPr>
          <p:cNvSpPr>
            <a:spLocks noGrp="1"/>
          </p:cNvSpPr>
          <p:nvPr>
            <p:ph type="title"/>
          </p:nvPr>
        </p:nvSpPr>
        <p:spPr/>
        <p:txBody>
          <a:bodyPr/>
          <a:lstStyle/>
          <a:p>
            <a:r>
              <a:rPr lang="de-DE" dirty="0"/>
              <a:t>APA </a:t>
            </a:r>
            <a:r>
              <a:rPr lang="de-DE" dirty="0" err="1"/>
              <a:t>Citation</a:t>
            </a:r>
            <a:endParaRPr lang="de-DE" dirty="0"/>
          </a:p>
        </p:txBody>
      </p:sp>
      <p:sp>
        <p:nvSpPr>
          <p:cNvPr id="3" name="Inhaltsplatzhalter 2">
            <a:extLst>
              <a:ext uri="{FF2B5EF4-FFF2-40B4-BE49-F238E27FC236}">
                <a16:creationId xmlns:a16="http://schemas.microsoft.com/office/drawing/2014/main" id="{B3375282-23BB-1046-A890-B1EDA5007EB6}"/>
              </a:ext>
            </a:extLst>
          </p:cNvPr>
          <p:cNvSpPr>
            <a:spLocks noGrp="1"/>
          </p:cNvSpPr>
          <p:nvPr>
            <p:ph idx="1"/>
          </p:nvPr>
        </p:nvSpPr>
        <p:spPr/>
        <p:txBody>
          <a:bodyPr/>
          <a:lstStyle/>
          <a:p>
            <a:r>
              <a:rPr lang="en-GB" dirty="0"/>
              <a:t>The APA citation style has to be used in your thesis</a:t>
            </a:r>
            <a:r>
              <a:rPr lang="de-DE" dirty="0"/>
              <a:t> </a:t>
            </a:r>
            <a:endParaRPr lang="en-US" dirty="0"/>
          </a:p>
          <a:p>
            <a:r>
              <a:rPr lang="en-US" dirty="0"/>
              <a:t>The APA style is based on an author-date system, with a </a:t>
            </a:r>
            <a:r>
              <a:rPr lang="en-US" b="1" dirty="0"/>
              <a:t>shortened reference to the source in the text </a:t>
            </a:r>
            <a:r>
              <a:rPr lang="en-US" dirty="0"/>
              <a:t>and the </a:t>
            </a:r>
            <a:r>
              <a:rPr lang="en-US" b="1" dirty="0"/>
              <a:t>complete source reference included in the bibliography</a:t>
            </a:r>
            <a:r>
              <a:rPr lang="en-US" dirty="0"/>
              <a:t>. Footnotes with references are therefore not required.</a:t>
            </a:r>
          </a:p>
          <a:p>
            <a:endParaRPr lang="de-DE" dirty="0"/>
          </a:p>
          <a:p>
            <a:r>
              <a:rPr lang="de-DE" dirty="0" err="1"/>
              <a:t>Useful</a:t>
            </a:r>
            <a:r>
              <a:rPr lang="de-DE" dirty="0"/>
              <a:t> links on </a:t>
            </a:r>
            <a:r>
              <a:rPr lang="de-DE" dirty="0" err="1"/>
              <a:t>the</a:t>
            </a:r>
            <a:r>
              <a:rPr lang="de-DE" dirty="0"/>
              <a:t> APA style:</a:t>
            </a:r>
          </a:p>
          <a:p>
            <a:pPr lvl="1"/>
            <a:r>
              <a:rPr lang="en-US" sz="1800" dirty="0"/>
              <a:t>"Guidelines for citation according to APA-Style (6th)" of the University of Zurich: </a:t>
            </a:r>
            <a:r>
              <a:rPr lang="de-DE" sz="1800" dirty="0">
                <a:hlinkClick r:id="rId2"/>
              </a:rPr>
              <a:t>https://www.business.uzh.ch/dam/jcr:e8b8dd18-7dc7-4750-9196-b28349a48d8a/Richtlinien%20zum%20Zitieren_Thesis.pdf</a:t>
            </a:r>
            <a:endParaRPr lang="de-DE" sz="1800" dirty="0"/>
          </a:p>
          <a:p>
            <a:pPr lvl="1"/>
            <a:r>
              <a:rPr lang="de-DE" sz="1800" dirty="0"/>
              <a:t>Short </a:t>
            </a:r>
            <a:r>
              <a:rPr lang="de-DE" sz="1800" dirty="0" err="1"/>
              <a:t>manual</a:t>
            </a:r>
            <a:r>
              <a:rPr lang="de-DE" sz="1800" dirty="0"/>
              <a:t>: </a:t>
            </a:r>
            <a:r>
              <a:rPr lang="de-DE" sz="1800" dirty="0">
                <a:hlinkClick r:id="rId3"/>
              </a:rPr>
              <a:t>https://www.smu.ca/webfiles/APAInText2020.pdf</a:t>
            </a:r>
            <a:r>
              <a:rPr lang="de-DE" sz="1800" dirty="0"/>
              <a:t> </a:t>
            </a:r>
          </a:p>
          <a:p>
            <a:pPr lvl="1"/>
            <a:r>
              <a:rPr lang="de-DE" sz="1800" dirty="0"/>
              <a:t>https://</a:t>
            </a:r>
            <a:r>
              <a:rPr lang="de-DE" sz="1800" dirty="0" err="1"/>
              <a:t>apastyle.apa.org</a:t>
            </a:r>
            <a:endParaRPr lang="de-DE" sz="1800" dirty="0"/>
          </a:p>
          <a:p>
            <a:pPr lvl="1"/>
            <a:endParaRPr lang="de-DE" sz="1800" dirty="0"/>
          </a:p>
          <a:p>
            <a:pPr lvl="1"/>
            <a:endParaRPr lang="de-DE" sz="1800" dirty="0"/>
          </a:p>
        </p:txBody>
      </p:sp>
    </p:spTree>
    <p:extLst>
      <p:ext uri="{BB962C8B-B14F-4D97-AF65-F5344CB8AC3E}">
        <p14:creationId xmlns:p14="http://schemas.microsoft.com/office/powerpoint/2010/main" val="274798688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3C0D51-0884-354B-B2CB-B94847F003D6}"/>
              </a:ext>
            </a:extLst>
          </p:cNvPr>
          <p:cNvSpPr>
            <a:spLocks noGrp="1"/>
          </p:cNvSpPr>
          <p:nvPr>
            <p:ph type="title"/>
          </p:nvPr>
        </p:nvSpPr>
        <p:spPr/>
        <p:txBody>
          <a:bodyPr/>
          <a:lstStyle/>
          <a:p>
            <a:r>
              <a:rPr lang="de-DE" dirty="0" err="1"/>
              <a:t>Quoting</a:t>
            </a:r>
            <a:r>
              <a:rPr lang="de-DE" dirty="0"/>
              <a:t> – „DOs and DON‘Ts“</a:t>
            </a:r>
          </a:p>
        </p:txBody>
      </p:sp>
      <p:sp>
        <p:nvSpPr>
          <p:cNvPr id="3" name="Inhaltsplatzhalter 2">
            <a:extLst>
              <a:ext uri="{FF2B5EF4-FFF2-40B4-BE49-F238E27FC236}">
                <a16:creationId xmlns:a16="http://schemas.microsoft.com/office/drawing/2014/main" id="{9C2E8503-7B57-7347-91DA-4EF1B4F156AE}"/>
              </a:ext>
            </a:extLst>
          </p:cNvPr>
          <p:cNvSpPr>
            <a:spLocks noGrp="1"/>
          </p:cNvSpPr>
          <p:nvPr>
            <p:ph idx="1"/>
          </p:nvPr>
        </p:nvSpPr>
        <p:spPr>
          <a:xfrm>
            <a:off x="285231" y="1522531"/>
            <a:ext cx="3566689" cy="4641439"/>
          </a:xfrm>
        </p:spPr>
        <p:txBody>
          <a:bodyPr/>
          <a:lstStyle/>
          <a:p>
            <a:pPr marL="0" indent="0">
              <a:buNone/>
            </a:pPr>
            <a:r>
              <a:rPr lang="de-DE" b="1" dirty="0">
                <a:solidFill>
                  <a:schemeClr val="tx1"/>
                </a:solidFill>
              </a:rPr>
              <a:t>DOs</a:t>
            </a:r>
          </a:p>
          <a:p>
            <a:pPr marL="0" indent="0">
              <a:buNone/>
            </a:pPr>
            <a:endParaRPr lang="de-DE" b="1" dirty="0">
              <a:solidFill>
                <a:schemeClr val="tx1"/>
              </a:solidFill>
            </a:endParaRPr>
          </a:p>
          <a:p>
            <a:r>
              <a:rPr lang="en-US" dirty="0">
                <a:solidFill>
                  <a:schemeClr val="tx1"/>
                </a:solidFill>
              </a:rPr>
              <a:t>Use of scientific articles from (international) journals.</a:t>
            </a:r>
          </a:p>
          <a:p>
            <a:r>
              <a:rPr lang="en-US" dirty="0">
                <a:solidFill>
                  <a:schemeClr val="tx1"/>
                </a:solidFill>
              </a:rPr>
              <a:t>Little use of literal quotations (e.g., to define a term).</a:t>
            </a:r>
            <a:endParaRPr lang="de-DE" sz="2000" dirty="0"/>
          </a:p>
        </p:txBody>
      </p:sp>
      <p:sp>
        <p:nvSpPr>
          <p:cNvPr id="4" name="Inhaltsplatzhalter 2">
            <a:extLst>
              <a:ext uri="{FF2B5EF4-FFF2-40B4-BE49-F238E27FC236}">
                <a16:creationId xmlns:a16="http://schemas.microsoft.com/office/drawing/2014/main" id="{DFCC27BE-2E95-1247-A41F-D5FB7BCA6018}"/>
              </a:ext>
            </a:extLst>
          </p:cNvPr>
          <p:cNvSpPr txBox="1">
            <a:spLocks/>
          </p:cNvSpPr>
          <p:nvPr/>
        </p:nvSpPr>
        <p:spPr>
          <a:xfrm>
            <a:off x="4860032" y="1522531"/>
            <a:ext cx="3350665" cy="4430007"/>
          </a:xfrm>
          <a:prstGeom prst="rect">
            <a:avLst/>
          </a:prstGeom>
        </p:spPr>
        <p:txBody>
          <a:bodyPr vert="horz"/>
          <a:lstStyle>
            <a:lvl1pPr marL="339725" indent="-339725" algn="l" defTabSz="754063" rtl="0" eaLnBrk="1" fontAlgn="base" hangingPunct="1">
              <a:spcBef>
                <a:spcPct val="20000"/>
              </a:spcBef>
              <a:spcAft>
                <a:spcPct val="0"/>
              </a:spcAft>
              <a:buClr>
                <a:srgbClr val="2B5A70"/>
              </a:buClr>
              <a:buSzPct val="100000"/>
              <a:buChar char="•"/>
              <a:defRPr sz="1800">
                <a:solidFill>
                  <a:srgbClr val="2B5A70"/>
                </a:solidFill>
                <a:latin typeface="Arial Narrow" panose="020B0606020202030204" pitchFamily="34" charset="0"/>
                <a:ea typeface="ＭＳ Ｐゴシック" charset="-128"/>
                <a:cs typeface="Arial" pitchFamily="34" charset="0"/>
              </a:defRPr>
            </a:lvl1pPr>
            <a:lvl2pPr marL="733425" indent="-280988" algn="l" defTabSz="754063" rtl="0" eaLnBrk="1" fontAlgn="base" hangingPunct="1">
              <a:spcBef>
                <a:spcPct val="20000"/>
              </a:spcBef>
              <a:spcAft>
                <a:spcPct val="0"/>
              </a:spcAft>
              <a:buSzPct val="100000"/>
              <a:buChar char="–"/>
              <a:defRPr sz="1600">
                <a:solidFill>
                  <a:srgbClr val="2B5A70"/>
                </a:solidFill>
                <a:latin typeface="Arial Narrow" panose="020B0606020202030204" pitchFamily="34" charset="0"/>
                <a:ea typeface="ＭＳ Ｐゴシック" charset="-128"/>
                <a:cs typeface="Arial" pitchFamily="34" charset="0"/>
              </a:defRPr>
            </a:lvl2pPr>
            <a:lvl3pPr marL="1130300" indent="-227013" algn="l" defTabSz="754063" rtl="0" eaLnBrk="1" fontAlgn="base" hangingPunct="1">
              <a:spcBef>
                <a:spcPct val="20000"/>
              </a:spcBef>
              <a:spcAft>
                <a:spcPct val="0"/>
              </a:spcAft>
              <a:buSzPct val="100000"/>
              <a:buChar char="•"/>
              <a:defRPr sz="1500">
                <a:solidFill>
                  <a:srgbClr val="2B5A70"/>
                </a:solidFill>
                <a:latin typeface="Arial Narrow" panose="020B0606020202030204" pitchFamily="34" charset="0"/>
                <a:ea typeface="ＭＳ Ｐゴシック" charset="-128"/>
                <a:cs typeface="Arial" pitchFamily="34" charset="0"/>
              </a:defRPr>
            </a:lvl3pPr>
            <a:lvl4pPr marL="1582738" indent="-227013" algn="l" defTabSz="754063" rtl="0" eaLnBrk="1" fontAlgn="base" hangingPunct="1">
              <a:spcBef>
                <a:spcPct val="20000"/>
              </a:spcBef>
              <a:spcAft>
                <a:spcPct val="0"/>
              </a:spcAft>
              <a:buSzPct val="100000"/>
              <a:buChar char="–"/>
              <a:defRPr sz="1400">
                <a:solidFill>
                  <a:srgbClr val="2B5A70"/>
                </a:solidFill>
                <a:latin typeface="Arial Narrow" panose="020B0606020202030204" pitchFamily="34" charset="0"/>
                <a:ea typeface="ＭＳ Ｐゴシック" charset="-128"/>
                <a:cs typeface="Arial" pitchFamily="34" charset="0"/>
              </a:defRPr>
            </a:lvl4pPr>
            <a:lvl5pPr marL="2033588" indent="-225425" algn="l" defTabSz="754063" rtl="0" eaLnBrk="1" fontAlgn="base" hangingPunct="1">
              <a:spcBef>
                <a:spcPct val="20000"/>
              </a:spcBef>
              <a:spcAft>
                <a:spcPct val="0"/>
              </a:spcAft>
              <a:buSzPct val="100000"/>
              <a:buChar char="•"/>
              <a:defRPr sz="1300">
                <a:solidFill>
                  <a:srgbClr val="2B5A70"/>
                </a:solidFill>
                <a:latin typeface="Arial Narrow" panose="020B0606020202030204" pitchFamily="34" charset="0"/>
                <a:ea typeface="ＭＳ Ｐゴシック" charset="-128"/>
                <a:cs typeface="Arial" pitchFamily="34" charset="0"/>
              </a:defRPr>
            </a:lvl5pPr>
            <a:lvl6pPr marL="24907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6pPr>
            <a:lvl7pPr marL="29479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7pPr>
            <a:lvl8pPr marL="34051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8pPr>
            <a:lvl9pPr marL="38623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9pPr>
          </a:lstStyle>
          <a:p>
            <a:pPr marL="0" indent="0">
              <a:buNone/>
            </a:pPr>
            <a:r>
              <a:rPr lang="de-DE" b="1" kern="0" dirty="0">
                <a:solidFill>
                  <a:schemeClr val="tx1"/>
                </a:solidFill>
              </a:rPr>
              <a:t>DON‘Ts</a:t>
            </a:r>
          </a:p>
          <a:p>
            <a:pPr marL="0" indent="0">
              <a:buNone/>
            </a:pPr>
            <a:endParaRPr lang="de-DE" b="1" kern="0" dirty="0">
              <a:solidFill>
                <a:schemeClr val="tx1"/>
              </a:solidFill>
            </a:endParaRPr>
          </a:p>
          <a:p>
            <a:r>
              <a:rPr lang="en-US" kern="0" dirty="0">
                <a:solidFill>
                  <a:schemeClr val="tx1"/>
                </a:solidFill>
              </a:rPr>
              <a:t>The use of monographs should be avoided if possible.</a:t>
            </a:r>
          </a:p>
          <a:p>
            <a:r>
              <a:rPr lang="en-US" kern="0" dirty="0">
                <a:solidFill>
                  <a:schemeClr val="tx1"/>
                </a:solidFill>
              </a:rPr>
              <a:t>Internet sources should be avoided if possible.</a:t>
            </a:r>
          </a:p>
          <a:p>
            <a:r>
              <a:rPr lang="en-US" dirty="0">
                <a:solidFill>
                  <a:schemeClr val="tx1"/>
                </a:solidFill>
              </a:rPr>
              <a:t>Plagiarism (intellectual theft, that is the adoption of other people's thoughts without corresponding proof of source) is prohibited (results in a grading of "not sufficient"!)</a:t>
            </a:r>
            <a:endParaRPr lang="de-DE" sz="2000" kern="0" dirty="0"/>
          </a:p>
        </p:txBody>
      </p:sp>
      <p:cxnSp>
        <p:nvCxnSpPr>
          <p:cNvPr id="7" name="Gerade Verbindung 6">
            <a:extLst>
              <a:ext uri="{FF2B5EF4-FFF2-40B4-BE49-F238E27FC236}">
                <a16:creationId xmlns:a16="http://schemas.microsoft.com/office/drawing/2014/main" id="{31E1BCB0-ED84-824C-8512-1ED223E7E178}"/>
              </a:ext>
            </a:extLst>
          </p:cNvPr>
          <p:cNvCxnSpPr>
            <a:cxnSpLocks/>
          </p:cNvCxnSpPr>
          <p:nvPr/>
        </p:nvCxnSpPr>
        <p:spPr bwMode="auto">
          <a:xfrm>
            <a:off x="4283968" y="1412776"/>
            <a:ext cx="0" cy="4464496"/>
          </a:xfrm>
          <a:prstGeom prst="line">
            <a:avLst/>
          </a:prstGeom>
          <a:solidFill>
            <a:srgbClr val="EAEAEA"/>
          </a:solidFill>
          <a:ln w="190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70395121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Quality of scientific studies</a:t>
            </a:r>
          </a:p>
        </p:txBody>
      </p:sp>
      <p:sp>
        <p:nvSpPr>
          <p:cNvPr id="3" name="Inhaltsplatzhalter 2"/>
          <p:cNvSpPr>
            <a:spLocks noGrp="1"/>
          </p:cNvSpPr>
          <p:nvPr>
            <p:ph idx="1"/>
          </p:nvPr>
        </p:nvSpPr>
        <p:spPr/>
        <p:txBody>
          <a:bodyPr/>
          <a:lstStyle/>
          <a:p>
            <a:pPr marL="0" indent="0">
              <a:buNone/>
            </a:pPr>
            <a:r>
              <a:rPr lang="en-US" dirty="0"/>
              <a:t>We recommend citing studies solely from top journals </a:t>
            </a:r>
            <a:r>
              <a:rPr lang="de-DE" dirty="0"/>
              <a:t>(VHB-JOURQUAL A, B, (C)).</a:t>
            </a:r>
          </a:p>
          <a:p>
            <a:pPr marL="0" indent="0">
              <a:buNone/>
            </a:pPr>
            <a:endParaRPr lang="de-DE" sz="1400" dirty="0"/>
          </a:p>
          <a:p>
            <a:r>
              <a:rPr lang="en-US" sz="1400" dirty="0"/>
              <a:t>VHB </a:t>
            </a:r>
            <a:r>
              <a:rPr lang="en-US" sz="1400" dirty="0" err="1"/>
              <a:t>Jourqual</a:t>
            </a:r>
            <a:r>
              <a:rPr lang="en-US" sz="1400" dirty="0"/>
              <a:t> (https://vhbonline.org/vhb4you/jourqual/vhb-jourqual-3/gesamtliste/)</a:t>
            </a:r>
          </a:p>
          <a:p>
            <a:r>
              <a:rPr lang="en-US" sz="1400" dirty="0" err="1"/>
              <a:t>Handelsblattranking</a:t>
            </a:r>
            <a:r>
              <a:rPr lang="en-US" sz="1400" dirty="0"/>
              <a:t> (https://docs.google.com/spreadsheets/d/1GaU_tSl3kC2FtE7xYnSEIktSX9DUKei_qhQKipqyJQ4/pub?output=html)</a:t>
            </a:r>
          </a:p>
          <a:p>
            <a:r>
              <a:rPr lang="en-US" sz="1400" dirty="0"/>
              <a:t>Association of Business Schools (https://charteredabs.org/academic-journal-guide-2018/)</a:t>
            </a:r>
          </a:p>
          <a:p>
            <a:endParaRPr lang="en-US" sz="1600" dirty="0"/>
          </a:p>
          <a:p>
            <a:endParaRPr lang="en-US" sz="1600" dirty="0"/>
          </a:p>
          <a:p>
            <a:endParaRPr lang="en-US" sz="1600" dirty="0"/>
          </a:p>
        </p:txBody>
      </p:sp>
      <p:pic>
        <p:nvPicPr>
          <p:cNvPr id="4" name="Grafik 3"/>
          <p:cNvPicPr>
            <a:picLocks noChangeAspect="1"/>
          </p:cNvPicPr>
          <p:nvPr/>
        </p:nvPicPr>
        <p:blipFill>
          <a:blip r:embed="rId3"/>
          <a:stretch>
            <a:fillRect/>
          </a:stretch>
        </p:blipFill>
        <p:spPr>
          <a:xfrm>
            <a:off x="482260" y="3320481"/>
            <a:ext cx="4953836" cy="2762526"/>
          </a:xfrm>
          <a:prstGeom prst="rect">
            <a:avLst/>
          </a:prstGeom>
        </p:spPr>
      </p:pic>
    </p:spTree>
    <p:extLst>
      <p:ext uri="{BB962C8B-B14F-4D97-AF65-F5344CB8AC3E}">
        <p14:creationId xmlns:p14="http://schemas.microsoft.com/office/powerpoint/2010/main" val="423839138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Effective literature research I</a:t>
            </a:r>
          </a:p>
        </p:txBody>
      </p:sp>
      <p:sp>
        <p:nvSpPr>
          <p:cNvPr id="3" name="Inhaltsplatzhalter 2"/>
          <p:cNvSpPr>
            <a:spLocks noGrp="1"/>
          </p:cNvSpPr>
          <p:nvPr>
            <p:ph idx="1"/>
          </p:nvPr>
        </p:nvSpPr>
        <p:spPr/>
        <p:txBody>
          <a:bodyPr/>
          <a:lstStyle/>
          <a:p>
            <a:pPr marL="0" lvl="0" indent="0">
              <a:spcBef>
                <a:spcPts val="0"/>
              </a:spcBef>
              <a:spcAft>
                <a:spcPts val="0"/>
              </a:spcAft>
              <a:buNone/>
            </a:pPr>
            <a:r>
              <a:rPr lang="de-DE" dirty="0" err="1"/>
              <a:t>What</a:t>
            </a:r>
            <a:r>
              <a:rPr lang="de-DE" dirty="0"/>
              <a:t> </a:t>
            </a:r>
            <a:r>
              <a:rPr lang="de-DE" dirty="0" err="1"/>
              <a:t>to</a:t>
            </a:r>
            <a:r>
              <a:rPr lang="de-DE" dirty="0"/>
              <a:t> do </a:t>
            </a:r>
            <a:r>
              <a:rPr lang="de-DE" dirty="0" err="1"/>
              <a:t>if</a:t>
            </a:r>
            <a:r>
              <a:rPr lang="de-DE" dirty="0"/>
              <a:t>…</a:t>
            </a:r>
          </a:p>
          <a:p>
            <a:pPr lvl="0">
              <a:spcBef>
                <a:spcPts val="0"/>
              </a:spcBef>
              <a:spcAft>
                <a:spcPts val="0"/>
              </a:spcAft>
              <a:buFont typeface="Arial" panose="020B0604020202020204" pitchFamily="34" charset="0"/>
              <a:buChar char="•"/>
            </a:pPr>
            <a:endParaRPr lang="de-DE" sz="1600" dirty="0"/>
          </a:p>
          <a:p>
            <a:pPr marL="65087" indent="0" defTabSz="804863">
              <a:spcBef>
                <a:spcPts val="0"/>
              </a:spcBef>
              <a:spcAft>
                <a:spcPts val="0"/>
              </a:spcAft>
              <a:buNone/>
            </a:pPr>
            <a:r>
              <a:rPr lang="de-DE" b="1" dirty="0"/>
              <a:t>          …</a:t>
            </a:r>
            <a:r>
              <a:rPr lang="en-US" b="1" dirty="0"/>
              <a:t>you find little literature</a:t>
            </a:r>
          </a:p>
          <a:p>
            <a:pPr marL="65087" indent="0" defTabSz="804863">
              <a:spcBef>
                <a:spcPts val="0"/>
              </a:spcBef>
              <a:spcAft>
                <a:spcPts val="0"/>
              </a:spcAft>
              <a:buNone/>
            </a:pPr>
            <a:endParaRPr lang="de-DE" b="1" dirty="0"/>
          </a:p>
          <a:p>
            <a:pPr marL="844550" lvl="1" indent="-379413" defTabSz="804863">
              <a:spcBef>
                <a:spcPts val="0"/>
              </a:spcBef>
              <a:spcAft>
                <a:spcPts val="0"/>
              </a:spcAft>
            </a:pPr>
            <a:r>
              <a:rPr lang="en-US" sz="1800" dirty="0"/>
              <a:t>Have a look at the bibliography of the sources you found (backward search)</a:t>
            </a:r>
          </a:p>
          <a:p>
            <a:pPr marL="844550" lvl="1" indent="-379413" defTabSz="804863">
              <a:spcBef>
                <a:spcPts val="0"/>
              </a:spcBef>
              <a:spcAft>
                <a:spcPts val="0"/>
              </a:spcAft>
            </a:pPr>
            <a:r>
              <a:rPr lang="en-US" sz="1800" dirty="0"/>
              <a:t>Or look who quotes the literature you found (forward search); e.g. Google Scholar "quoted by"</a:t>
            </a:r>
          </a:p>
          <a:p>
            <a:pPr marL="465137" lvl="1" indent="0" defTabSz="804863">
              <a:spcBef>
                <a:spcPts val="0"/>
              </a:spcBef>
              <a:spcAft>
                <a:spcPts val="0"/>
              </a:spcAft>
              <a:buNone/>
            </a:pPr>
            <a:endParaRPr lang="en-US" sz="1800" dirty="0"/>
          </a:p>
          <a:p>
            <a:pPr marL="844550" lvl="1" indent="-379413" defTabSz="804863">
              <a:spcBef>
                <a:spcPts val="0"/>
              </a:spcBef>
              <a:spcAft>
                <a:spcPts val="0"/>
              </a:spcAft>
            </a:pPr>
            <a:endParaRPr lang="en-US" sz="1800" b="1" dirty="0"/>
          </a:p>
          <a:p>
            <a:pPr marL="465137" lvl="1" indent="0" defTabSz="804863">
              <a:spcBef>
                <a:spcPts val="0"/>
              </a:spcBef>
              <a:spcAft>
                <a:spcPts val="0"/>
              </a:spcAft>
              <a:buNone/>
            </a:pPr>
            <a:r>
              <a:rPr lang="de-DE" sz="1800" b="1" dirty="0"/>
              <a:t>…</a:t>
            </a:r>
            <a:r>
              <a:rPr lang="en-US" sz="1800" b="1" dirty="0"/>
              <a:t> you want to quote from the Internet, books or scripts</a:t>
            </a:r>
            <a:endParaRPr lang="de-DE" sz="1800" b="1" dirty="0"/>
          </a:p>
          <a:p>
            <a:pPr marL="63500" indent="0" defTabSz="804863">
              <a:spcBef>
                <a:spcPts val="0"/>
              </a:spcBef>
              <a:spcAft>
                <a:spcPts val="0"/>
              </a:spcAft>
              <a:buNone/>
            </a:pPr>
            <a:endParaRPr lang="de-DE" b="1" dirty="0"/>
          </a:p>
          <a:p>
            <a:pPr marL="750887" lvl="1" defTabSz="804863">
              <a:spcBef>
                <a:spcPts val="0"/>
              </a:spcBef>
              <a:spcAft>
                <a:spcPts val="0"/>
              </a:spcAft>
            </a:pPr>
            <a:r>
              <a:rPr lang="en-US" sz="1800" dirty="0"/>
              <a:t>Search for the primary source</a:t>
            </a:r>
          </a:p>
          <a:p>
            <a:pPr marL="750887" lvl="1" defTabSz="804863">
              <a:spcBef>
                <a:spcPts val="0"/>
              </a:spcBef>
              <a:spcAft>
                <a:spcPts val="0"/>
              </a:spcAft>
            </a:pPr>
            <a:r>
              <a:rPr lang="en-US" sz="1800" dirty="0"/>
              <a:t>If you can't find a primary source</a:t>
            </a:r>
            <a:r>
              <a:rPr lang="de-DE" sz="1800" dirty="0"/>
              <a:t>: </a:t>
            </a:r>
          </a:p>
          <a:p>
            <a:pPr marL="1150937" lvl="2" defTabSz="804863">
              <a:spcBef>
                <a:spcPts val="0"/>
              </a:spcBef>
              <a:spcAft>
                <a:spcPts val="0"/>
              </a:spcAft>
            </a:pPr>
            <a:r>
              <a:rPr lang="en-US" sz="1600" dirty="0"/>
              <a:t>Assess the credibility of the source</a:t>
            </a:r>
          </a:p>
          <a:p>
            <a:pPr marL="1150937" lvl="2" defTabSz="804863">
              <a:spcBef>
                <a:spcPts val="0"/>
              </a:spcBef>
              <a:spcAft>
                <a:spcPts val="0"/>
              </a:spcAft>
            </a:pPr>
            <a:r>
              <a:rPr lang="en-US" sz="1600" dirty="0"/>
              <a:t>Do not overrate the results</a:t>
            </a:r>
          </a:p>
          <a:p>
            <a:pPr marL="1150937" lvl="2" defTabSz="804863">
              <a:spcBef>
                <a:spcPts val="0"/>
              </a:spcBef>
              <a:spcAft>
                <a:spcPts val="0"/>
              </a:spcAft>
            </a:pPr>
            <a:r>
              <a:rPr lang="en-US" sz="1600" dirty="0"/>
              <a:t>If necessary, critically address the credibility of the work</a:t>
            </a:r>
            <a:endParaRPr lang="de-DE" sz="1800" dirty="0"/>
          </a:p>
        </p:txBody>
      </p:sp>
    </p:spTree>
    <p:extLst>
      <p:ext uri="{BB962C8B-B14F-4D97-AF65-F5344CB8AC3E}">
        <p14:creationId xmlns:p14="http://schemas.microsoft.com/office/powerpoint/2010/main" val="36934596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Effective literature search II</a:t>
            </a:r>
          </a:p>
        </p:txBody>
      </p:sp>
      <p:sp>
        <p:nvSpPr>
          <p:cNvPr id="3" name="Inhaltsplatzhalter 2"/>
          <p:cNvSpPr>
            <a:spLocks noGrp="1"/>
          </p:cNvSpPr>
          <p:nvPr>
            <p:ph idx="1"/>
          </p:nvPr>
        </p:nvSpPr>
        <p:spPr/>
        <p:txBody>
          <a:bodyPr/>
          <a:lstStyle/>
          <a:p>
            <a:pPr marL="65087" indent="0" defTabSz="804863">
              <a:spcBef>
                <a:spcPts val="0"/>
              </a:spcBef>
              <a:spcAft>
                <a:spcPts val="1200"/>
              </a:spcAft>
              <a:buNone/>
            </a:pPr>
            <a:r>
              <a:rPr lang="en-US" dirty="0"/>
              <a:t>Scientific databases are suitable for literature searches, as they provide a comprehensive overview as well as allow a specific search. </a:t>
            </a:r>
          </a:p>
          <a:p>
            <a:pPr marL="357188" indent="-265113" defTabSz="804863">
              <a:spcBef>
                <a:spcPts val="0"/>
              </a:spcBef>
              <a:spcAft>
                <a:spcPts val="1200"/>
              </a:spcAft>
              <a:buNone/>
            </a:pPr>
            <a:endParaRPr lang="de-DE" b="1" dirty="0"/>
          </a:p>
          <a:p>
            <a:pPr marL="357188" indent="-265113" defTabSz="804863">
              <a:spcBef>
                <a:spcPts val="0"/>
              </a:spcBef>
              <a:spcAft>
                <a:spcPts val="1200"/>
              </a:spcAft>
              <a:buNone/>
            </a:pPr>
            <a:r>
              <a:rPr lang="de-DE" b="1" dirty="0"/>
              <a:t>Possible online </a:t>
            </a:r>
            <a:r>
              <a:rPr lang="de-DE" b="1" dirty="0" err="1"/>
              <a:t>databases</a:t>
            </a:r>
            <a:r>
              <a:rPr lang="de-DE" b="1" dirty="0"/>
              <a:t> </a:t>
            </a:r>
            <a:r>
              <a:rPr lang="de-DE" b="1" dirty="0" err="1"/>
              <a:t>are</a:t>
            </a:r>
            <a:r>
              <a:rPr lang="de-DE" b="1" dirty="0"/>
              <a:t>:</a:t>
            </a:r>
          </a:p>
          <a:p>
            <a:pPr marL="447675" indent="-265113" defTabSz="804863">
              <a:spcBef>
                <a:spcPts val="0"/>
              </a:spcBef>
              <a:spcAft>
                <a:spcPts val="1200"/>
              </a:spcAft>
              <a:buFont typeface="Arial" panose="020B0604020202020204" pitchFamily="34" charset="0"/>
              <a:buChar char="►"/>
            </a:pPr>
            <a:r>
              <a:rPr lang="de-DE" b="1" dirty="0"/>
              <a:t>Google Scholar (</a:t>
            </a:r>
            <a:r>
              <a:rPr lang="de-DE" b="1" dirty="0">
                <a:hlinkClick r:id="rId2"/>
              </a:rPr>
              <a:t>https://scholar.google.de</a:t>
            </a:r>
            <a:r>
              <a:rPr lang="de-DE" b="1" dirty="0"/>
              <a:t>)</a:t>
            </a:r>
          </a:p>
          <a:p>
            <a:pPr marL="447675" indent="-265113" defTabSz="804863">
              <a:spcBef>
                <a:spcPts val="0"/>
              </a:spcBef>
              <a:spcAft>
                <a:spcPts val="1200"/>
              </a:spcAft>
              <a:buFont typeface="Arial" panose="020B0604020202020204" pitchFamily="34" charset="0"/>
              <a:buChar char="►"/>
            </a:pPr>
            <a:r>
              <a:rPr lang="de-DE" b="1" dirty="0"/>
              <a:t>EBSCO (</a:t>
            </a:r>
            <a:r>
              <a:rPr lang="de-DE" b="1" dirty="0">
                <a:hlinkClick r:id="rId3"/>
              </a:rPr>
              <a:t>https://search.ebscohost.com</a:t>
            </a:r>
            <a:r>
              <a:rPr lang="de-DE" b="1" dirty="0"/>
              <a:t>)</a:t>
            </a:r>
          </a:p>
          <a:p>
            <a:pPr marL="447675" indent="-265113" defTabSz="804863">
              <a:spcBef>
                <a:spcPts val="0"/>
              </a:spcBef>
              <a:spcAft>
                <a:spcPts val="1200"/>
              </a:spcAft>
              <a:buFont typeface="Arial" panose="020B0604020202020204" pitchFamily="34" charset="0"/>
              <a:buChar char="►"/>
            </a:pPr>
            <a:r>
              <a:rPr lang="de-DE" b="1" dirty="0"/>
              <a:t>REPEC (</a:t>
            </a:r>
            <a:r>
              <a:rPr lang="de-DE" b="1" dirty="0">
                <a:hlinkClick r:id="rId4"/>
              </a:rPr>
              <a:t>http://econpapers.repec.org</a:t>
            </a:r>
            <a:r>
              <a:rPr lang="de-DE" b="1" dirty="0"/>
              <a:t>)</a:t>
            </a:r>
          </a:p>
          <a:p>
            <a:pPr marL="447675" indent="-265113" defTabSz="804863">
              <a:spcBef>
                <a:spcPts val="0"/>
              </a:spcBef>
              <a:spcAft>
                <a:spcPts val="1200"/>
              </a:spcAft>
              <a:buFont typeface="Arial" panose="020B0604020202020204" pitchFamily="34" charset="0"/>
              <a:buChar char="►"/>
            </a:pPr>
            <a:r>
              <a:rPr lang="de-DE" b="1" dirty="0"/>
              <a:t>JSTOR (</a:t>
            </a:r>
            <a:r>
              <a:rPr lang="de-DE" b="1" dirty="0">
                <a:hlinkClick r:id="rId5"/>
              </a:rPr>
              <a:t>https://www.jstor.org</a:t>
            </a:r>
            <a:r>
              <a:rPr lang="de-DE" b="1" dirty="0"/>
              <a:t>)</a:t>
            </a:r>
          </a:p>
          <a:p>
            <a:endParaRPr lang="de-DE" dirty="0"/>
          </a:p>
        </p:txBody>
      </p:sp>
    </p:spTree>
    <p:extLst>
      <p:ext uri="{BB962C8B-B14F-4D97-AF65-F5344CB8AC3E}">
        <p14:creationId xmlns:p14="http://schemas.microsoft.com/office/powerpoint/2010/main" val="142397869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Controlling regionaler Unternehmenseinheiten">
  <a:themeElements>
    <a:clrScheme name="Benutzerdefiniert 1">
      <a:dk1>
        <a:srgbClr val="2B597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rgbClr val="000066"/>
          </a:solidFill>
          <a:prstDash val="solid"/>
          <a:round/>
          <a:headEnd type="none" w="med" len="med"/>
          <a:tailEnd type="none" w="med" len="med"/>
        </a:ln>
        <a:effectLst/>
      </a:spPr>
      <a:bodyPr vert="horz" wrap="square" lIns="0" tIns="0" rIns="0" bIns="0" numCol="1" rtlCol="0" anchor="ctr" anchorCtr="0" compatLnSpc="1">
        <a:prstTxWarp prst="textNoShape">
          <a:avLst/>
        </a:prstTxWarp>
      </a:bodyPr>
      <a:lstStyle>
        <a:defPPr>
          <a:defRPr dirty="0" smtClean="0"/>
        </a:defPPr>
      </a:lstStyle>
    </a:spDef>
    <a:lnDef>
      <a:spPr bwMode="auto">
        <a:xfrm>
          <a:off x="0" y="0"/>
          <a:ext cx="1" cy="1"/>
        </a:xfrm>
        <a:custGeom>
          <a:avLst/>
          <a:gdLst/>
          <a:ahLst/>
          <a:cxnLst/>
          <a:rect l="0" t="0" r="0" b="0"/>
          <a:pathLst/>
        </a:custGeom>
        <a:solidFill>
          <a:srgbClr val="EAEAEA"/>
        </a:solidFill>
        <a:ln w="12700" cap="flat" cmpd="sng" algn="ctr">
          <a:solidFill>
            <a:srgbClr val="000066"/>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30000"/>
          </a:spcBef>
          <a:spcAft>
            <a:spcPct val="0"/>
          </a:spcAft>
          <a:buClrTx/>
          <a:buSzTx/>
          <a:buFontTx/>
          <a:buNone/>
          <a:tabLst/>
          <a:defRPr kumimoji="0" lang="de-DE" sz="1600" b="0" i="0" u="none" strike="noStrike" cap="none" normalizeH="0" baseline="0">
            <a:ln>
              <a:noFill/>
            </a:ln>
            <a:solidFill>
              <a:srgbClr val="000066"/>
            </a:solidFill>
            <a:effectLst/>
            <a:latin typeface="Arial" charset="0"/>
          </a:defRPr>
        </a:defPPr>
      </a:lstStyle>
    </a:lnDef>
  </a:objectDefaults>
  <a:extraClrSchemeLst>
    <a:extraClrScheme>
      <a:clrScheme name="Controlling regionaler Unternehmenseinheite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ntrolling regionaler Unternehmenseinheite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ntrolling regionaler Unternehmenseinheite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ntrolling regionaler Unternehmenseinheite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rolling regionaler Unternehmenseinheit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ntrolling regionaler Unternehmenseinheit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ntrolling regionaler Unternehmenseinheit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1260</Words>
  <Application>Microsoft Office PowerPoint</Application>
  <PresentationFormat>Bildschirmpräsentation (4:3)</PresentationFormat>
  <Paragraphs>114</Paragraphs>
  <Slides>14</Slides>
  <Notes>3</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0" baseType="lpstr">
      <vt:lpstr>Arial</vt:lpstr>
      <vt:lpstr>Arial Narrow</vt:lpstr>
      <vt:lpstr>Calibri</vt:lpstr>
      <vt:lpstr>Times New Roman</vt:lpstr>
      <vt:lpstr>1_Controlling regionaler Unternehmenseinheiten</vt:lpstr>
      <vt:lpstr>think-cell Folie</vt:lpstr>
      <vt:lpstr>Useful Suggestions for Bachelor and Master Theses as well as Written Projects and Term Papers </vt:lpstr>
      <vt:lpstr>General Remarks</vt:lpstr>
      <vt:lpstr>Table of Contents</vt:lpstr>
      <vt:lpstr>Other Lists</vt:lpstr>
      <vt:lpstr>APA Citation</vt:lpstr>
      <vt:lpstr>Quoting – „DOs and DON‘Ts“</vt:lpstr>
      <vt:lpstr>Quality of scientific studies</vt:lpstr>
      <vt:lpstr>Effective literature research I</vt:lpstr>
      <vt:lpstr>Effective literature search II</vt:lpstr>
      <vt:lpstr>Footnotes</vt:lpstr>
      <vt:lpstr>Tables / Figures</vt:lpstr>
      <vt:lpstr>Declaration in lieu of an oath</vt:lpstr>
      <vt:lpstr>Consent form for the use of plagiarism detection software</vt:lpstr>
      <vt:lpstr>Information on the Submission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Jessica</dc:creator>
  <cp:lastModifiedBy>Claudia Töpper-Ko</cp:lastModifiedBy>
  <cp:revision>382</cp:revision>
  <dcterms:created xsi:type="dcterms:W3CDTF">2012-10-10T13:45:50Z</dcterms:created>
  <dcterms:modified xsi:type="dcterms:W3CDTF">2024-04-03T08:55:43Z</dcterms:modified>
</cp:coreProperties>
</file>