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7"/>
  </p:notesMasterIdLst>
  <p:sldIdLst>
    <p:sldId id="260" r:id="rId2"/>
    <p:sldId id="266" r:id="rId3"/>
    <p:sldId id="268" r:id="rId4"/>
    <p:sldId id="277" r:id="rId5"/>
    <p:sldId id="283" r:id="rId6"/>
    <p:sldId id="287" r:id="rId7"/>
    <p:sldId id="291" r:id="rId8"/>
    <p:sldId id="292" r:id="rId9"/>
    <p:sldId id="293" r:id="rId10"/>
    <p:sldId id="294" r:id="rId11"/>
    <p:sldId id="273" r:id="rId12"/>
    <p:sldId id="274" r:id="rId13"/>
    <p:sldId id="279" r:id="rId14"/>
    <p:sldId id="280" r:id="rId15"/>
    <p:sldId id="278" r:id="rId16"/>
  </p:sldIdLst>
  <p:sldSz cx="9144000" cy="6858000" type="screen4x3"/>
  <p:notesSz cx="6858000" cy="9144000"/>
  <p:custDataLst>
    <p:tags r:id="rId18"/>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las Popovic" initials="NP" lastIdx="2" clrIdx="0">
    <p:extLst>
      <p:ext uri="{19B8F6BF-5375-455C-9EA6-DF929625EA0E}">
        <p15:presenceInfo xmlns:p15="http://schemas.microsoft.com/office/powerpoint/2012/main" userId="69b3fe62eb576d4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B022"/>
    <a:srgbClr val="1755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2" autoAdjust="0"/>
    <p:restoredTop sz="93792" autoAdjust="0"/>
  </p:normalViewPr>
  <p:slideViewPr>
    <p:cSldViewPr>
      <p:cViewPr varScale="1">
        <p:scale>
          <a:sx n="111" d="100"/>
          <a:sy n="111" d="100"/>
        </p:scale>
        <p:origin x="150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CA403-5C0E-4463-A1D5-4BF21E57FB09}" type="datetimeFigureOut">
              <a:rPr lang="de-DE" smtClean="0"/>
              <a:t>03.04.2024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CCCED9-9352-4ACA-9823-AF39C5A51711}" type="slidenum">
              <a:rPr lang="de-DE" smtClean="0"/>
              <a:t>‹Nr.›</a:t>
            </a:fld>
            <a:endParaRPr lang="de-DE"/>
          </a:p>
        </p:txBody>
      </p:sp>
    </p:spTree>
    <p:extLst>
      <p:ext uri="{BB962C8B-B14F-4D97-AF65-F5344CB8AC3E}">
        <p14:creationId xmlns:p14="http://schemas.microsoft.com/office/powerpoint/2010/main" val="238697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04CCCED9-9352-4ACA-9823-AF39C5A51711}" type="slidenum">
              <a:rPr lang="de-DE" smtClean="0"/>
              <a:t>2</a:t>
            </a:fld>
            <a:endParaRPr lang="de-DE"/>
          </a:p>
        </p:txBody>
      </p:sp>
    </p:spTree>
    <p:extLst>
      <p:ext uri="{BB962C8B-B14F-4D97-AF65-F5344CB8AC3E}">
        <p14:creationId xmlns:p14="http://schemas.microsoft.com/office/powerpoint/2010/main" val="3350916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4CCCED9-9352-4ACA-9823-AF39C5A51711}" type="slidenum">
              <a:rPr lang="de-DE" smtClean="0"/>
              <a:t>5</a:t>
            </a:fld>
            <a:endParaRPr lang="de-DE" dirty="0"/>
          </a:p>
        </p:txBody>
      </p:sp>
    </p:spTree>
    <p:extLst>
      <p:ext uri="{BB962C8B-B14F-4D97-AF65-F5344CB8AC3E}">
        <p14:creationId xmlns:p14="http://schemas.microsoft.com/office/powerpoint/2010/main" val="128555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04CCCED9-9352-4ACA-9823-AF39C5A51711}" type="slidenum">
              <a:rPr lang="de-DE" smtClean="0"/>
              <a:t>7</a:t>
            </a:fld>
            <a:endParaRPr lang="de-DE"/>
          </a:p>
        </p:txBody>
      </p:sp>
    </p:spTree>
    <p:extLst>
      <p:ext uri="{BB962C8B-B14F-4D97-AF65-F5344CB8AC3E}">
        <p14:creationId xmlns:p14="http://schemas.microsoft.com/office/powerpoint/2010/main" val="2024481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extract</a:t>
            </a:r>
          </a:p>
        </p:txBody>
      </p:sp>
      <p:sp>
        <p:nvSpPr>
          <p:cNvPr id="4" name="Foliennummernplatzhalter 3"/>
          <p:cNvSpPr>
            <a:spLocks noGrp="1"/>
          </p:cNvSpPr>
          <p:nvPr>
            <p:ph type="sldNum" sz="quarter" idx="10"/>
          </p:nvPr>
        </p:nvSpPr>
        <p:spPr/>
        <p:txBody>
          <a:bodyPr/>
          <a:lstStyle/>
          <a:p>
            <a:fld id="{E36DFC2F-C44D-4450-9D42-CEF5ABC446D2}" type="slidenum">
              <a:rPr lang="en-US" smtClean="0"/>
              <a:t>8</a:t>
            </a:fld>
            <a:endParaRPr lang="en-US"/>
          </a:p>
        </p:txBody>
      </p:sp>
    </p:spTree>
    <p:extLst>
      <p:ext uri="{BB962C8B-B14F-4D97-AF65-F5344CB8AC3E}">
        <p14:creationId xmlns:p14="http://schemas.microsoft.com/office/powerpoint/2010/main" val="2913271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04CCCED9-9352-4ACA-9823-AF39C5A51711}" type="slidenum">
              <a:rPr lang="de-DE" smtClean="0"/>
              <a:t>10</a:t>
            </a:fld>
            <a:endParaRPr lang="de-DE"/>
          </a:p>
        </p:txBody>
      </p:sp>
    </p:spTree>
    <p:extLst>
      <p:ext uri="{BB962C8B-B14F-4D97-AF65-F5344CB8AC3E}">
        <p14:creationId xmlns:p14="http://schemas.microsoft.com/office/powerpoint/2010/main" val="40460360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7283" y="3541489"/>
            <a:ext cx="7772400" cy="1326005"/>
          </a:xfrm>
          <a:prstGeom prst="rect">
            <a:avLst/>
          </a:prstGeom>
        </p:spPr>
        <p:txBody>
          <a:bodyPr vert="horz">
            <a:noAutofit/>
          </a:bodyPr>
          <a:lstStyle>
            <a:lvl1pPr algn="l">
              <a:defRPr sz="2400" b="1">
                <a:solidFill>
                  <a:srgbClr val="2B5A70"/>
                </a:solidFill>
                <a:latin typeface="Arial Narrow" panose="020B0606020202030204" pitchFamily="34" charset="0"/>
                <a:cs typeface="Arial" pitchFamily="34" charset="0"/>
              </a:defRPr>
            </a:lvl1pPr>
          </a:lstStyle>
          <a:p>
            <a:r>
              <a:rPr lang="de-DE"/>
              <a:t>Mastertitelformat bearbeiten</a:t>
            </a:r>
            <a:endParaRPr lang="en-US" dirty="0"/>
          </a:p>
        </p:txBody>
      </p:sp>
      <p:sp>
        <p:nvSpPr>
          <p:cNvPr id="3" name="Untertitel 2"/>
          <p:cNvSpPr>
            <a:spLocks noGrp="1"/>
          </p:cNvSpPr>
          <p:nvPr>
            <p:ph type="subTitle" idx="1" hasCustomPrompt="1"/>
          </p:nvPr>
        </p:nvSpPr>
        <p:spPr>
          <a:xfrm>
            <a:off x="517283" y="5013220"/>
            <a:ext cx="6400800" cy="1008140"/>
          </a:xfrm>
          <a:prstGeom prst="rect">
            <a:avLst/>
          </a:prstGeom>
        </p:spPr>
        <p:txBody>
          <a:bodyPr vert="horz"/>
          <a:lstStyle>
            <a:lvl1pPr marL="0" indent="0" algn="l">
              <a:buNone/>
              <a:defRPr sz="1800" b="1" i="0">
                <a:solidFill>
                  <a:srgbClr val="2B5A70"/>
                </a:solidFill>
                <a:latin typeface="Arial Narrow" panose="020B0606020202030204"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err="1"/>
              <a:t>Titel</a:t>
            </a:r>
            <a:endParaRPr lang="en-US" dirty="0"/>
          </a:p>
        </p:txBody>
      </p:sp>
      <p:sp>
        <p:nvSpPr>
          <p:cNvPr id="4" name="Rechteck 3"/>
          <p:cNvSpPr/>
          <p:nvPr/>
        </p:nvSpPr>
        <p:spPr>
          <a:xfrm>
            <a:off x="323528" y="3516313"/>
            <a:ext cx="44450" cy="2519362"/>
          </a:xfrm>
          <a:prstGeom prst="rect">
            <a:avLst/>
          </a:prstGeom>
          <a:solidFill>
            <a:srgbClr val="83AF23"/>
          </a:solidFill>
          <a:ln>
            <a:solidFill>
              <a:srgbClr val="83AF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prstClr val="white"/>
              </a:solidFill>
            </a:endParaRPr>
          </a:p>
        </p:txBody>
      </p:sp>
      <p:pic>
        <p:nvPicPr>
          <p:cNvPr id="5" name="Grafik 4">
            <a:extLst>
              <a:ext uri="{FF2B5EF4-FFF2-40B4-BE49-F238E27FC236}">
                <a16:creationId xmlns:a16="http://schemas.microsoft.com/office/drawing/2014/main" id="{565EDC11-E25B-024D-8E37-8E59718D66C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5970" t="14140" r="17149" b="26130"/>
          <a:stretch/>
        </p:blipFill>
        <p:spPr>
          <a:xfrm>
            <a:off x="8388424" y="6325937"/>
            <a:ext cx="677990" cy="378110"/>
          </a:xfrm>
          <a:prstGeom prst="rect">
            <a:avLst/>
          </a:prstGeom>
        </p:spPr>
      </p:pic>
    </p:spTree>
    <p:extLst>
      <p:ext uri="{BB962C8B-B14F-4D97-AF65-F5344CB8AC3E}">
        <p14:creationId xmlns:p14="http://schemas.microsoft.com/office/powerpoint/2010/main" val="402222107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85231" y="188640"/>
            <a:ext cx="6827276" cy="864096"/>
          </a:xfrm>
          <a:prstGeom prst="rect">
            <a:avLst/>
          </a:prstGeom>
        </p:spPr>
        <p:txBody>
          <a:bodyPr vert="horz" wrap="square">
            <a:noAutofit/>
          </a:bodyPr>
          <a:lstStyle>
            <a:lvl1pPr algn="l">
              <a:defRPr sz="2200" b="1">
                <a:solidFill>
                  <a:srgbClr val="2B5A70"/>
                </a:solidFill>
                <a:latin typeface="Arial Narrow" panose="020B0606020202030204" pitchFamily="34" charset="0"/>
                <a:cs typeface="Arial" pitchFamily="34" charset="0"/>
              </a:defRPr>
            </a:lvl1pPr>
          </a:lstStyle>
          <a:p>
            <a:r>
              <a:rPr lang="de-DE" dirty="0"/>
              <a:t>Mastertitelformat bearbeiten</a:t>
            </a:r>
            <a:endParaRPr lang="en-US" dirty="0"/>
          </a:p>
        </p:txBody>
      </p:sp>
      <p:sp>
        <p:nvSpPr>
          <p:cNvPr id="3" name="Inhaltsplatzhalter 2"/>
          <p:cNvSpPr>
            <a:spLocks noGrp="1"/>
          </p:cNvSpPr>
          <p:nvPr>
            <p:ph idx="1"/>
          </p:nvPr>
        </p:nvSpPr>
        <p:spPr>
          <a:xfrm>
            <a:off x="285231" y="1522531"/>
            <a:ext cx="8573538" cy="4641439"/>
          </a:xfrm>
          <a:prstGeom prst="rect">
            <a:avLst/>
          </a:prstGeom>
        </p:spPr>
        <p:txBody>
          <a:bodyPr vert="horz"/>
          <a:lstStyle>
            <a:lvl1pPr>
              <a:buClr>
                <a:srgbClr val="2B5A70"/>
              </a:buClr>
              <a:defRPr sz="1800">
                <a:solidFill>
                  <a:srgbClr val="2B5A70"/>
                </a:solidFill>
                <a:latin typeface="Arial Narrow" panose="020B0606020202030204" pitchFamily="34" charset="0"/>
                <a:cs typeface="Arial" pitchFamily="34" charset="0"/>
              </a:defRPr>
            </a:lvl1pPr>
            <a:lvl2pPr>
              <a:defRPr sz="1600">
                <a:solidFill>
                  <a:srgbClr val="2B5A70"/>
                </a:solidFill>
                <a:latin typeface="Arial Narrow" panose="020B0606020202030204" pitchFamily="34" charset="0"/>
                <a:cs typeface="Arial" pitchFamily="34" charset="0"/>
              </a:defRPr>
            </a:lvl2pPr>
            <a:lvl3pPr>
              <a:defRPr sz="1500">
                <a:solidFill>
                  <a:srgbClr val="2B5A70"/>
                </a:solidFill>
                <a:latin typeface="Arial Narrow" panose="020B0606020202030204" pitchFamily="34" charset="0"/>
                <a:cs typeface="Arial" pitchFamily="34" charset="0"/>
              </a:defRPr>
            </a:lvl3pPr>
            <a:lvl4pPr>
              <a:defRPr sz="1400">
                <a:solidFill>
                  <a:srgbClr val="2B5A70"/>
                </a:solidFill>
                <a:latin typeface="Arial Narrow" panose="020B0606020202030204" pitchFamily="34" charset="0"/>
                <a:cs typeface="Arial" pitchFamily="34" charset="0"/>
              </a:defRPr>
            </a:lvl4pPr>
            <a:lvl5pPr>
              <a:defRPr sz="1300">
                <a:solidFill>
                  <a:srgbClr val="2B5A70"/>
                </a:solidFill>
                <a:latin typeface="Arial Narrow" panose="020B0606020202030204" pitchFamily="34" charset="0"/>
                <a:cs typeface="Arial"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9" name="Line 9"/>
          <p:cNvSpPr>
            <a:spLocks noChangeShapeType="1"/>
          </p:cNvSpPr>
          <p:nvPr/>
        </p:nvSpPr>
        <p:spPr bwMode="auto">
          <a:xfrm flipV="1">
            <a:off x="285231" y="6237390"/>
            <a:ext cx="8573538" cy="6350"/>
          </a:xfrm>
          <a:prstGeom prst="line">
            <a:avLst/>
          </a:prstGeom>
          <a:noFill/>
          <a:ln w="12700">
            <a:solidFill>
              <a:srgbClr val="83AF23"/>
            </a:solidFill>
            <a:round/>
            <a:headEnd/>
            <a:tailEnd/>
          </a:ln>
          <a:effectLst/>
        </p:spPr>
        <p:txBody>
          <a:bodyPr/>
          <a:lstStyle/>
          <a:p>
            <a:pPr>
              <a:defRPr/>
            </a:pPr>
            <a:endParaRPr lang="de-DE">
              <a:solidFill>
                <a:srgbClr val="262626"/>
              </a:solidFill>
              <a:latin typeface="Calibri"/>
              <a:ea typeface="ＭＳ Ｐゴシック" charset="-128"/>
            </a:endParaRPr>
          </a:p>
        </p:txBody>
      </p:sp>
      <p:sp>
        <p:nvSpPr>
          <p:cNvPr id="12" name="Text Box 154"/>
          <p:cNvSpPr txBox="1">
            <a:spLocks noChangeArrowheads="1"/>
          </p:cNvSpPr>
          <p:nvPr/>
        </p:nvSpPr>
        <p:spPr bwMode="auto">
          <a:xfrm>
            <a:off x="2411700" y="6322896"/>
            <a:ext cx="4320600" cy="260552"/>
          </a:xfrm>
          <a:prstGeom prst="rect">
            <a:avLst/>
          </a:prstGeom>
          <a:noFill/>
          <a:ln w="9525">
            <a:noFill/>
            <a:miter lim="800000"/>
            <a:headEnd type="none" w="sm" len="med"/>
            <a:tailEnd type="none" w="sm" len="med"/>
          </a:ln>
          <a:effectLst/>
        </p:spPr>
        <p:txBody>
          <a:bodyPr wrap="square" lIns="90393" tIns="45196" rIns="90393" bIns="45196">
            <a:spAutoFit/>
          </a:bodyPr>
          <a:lstStyle/>
          <a:p>
            <a:pPr algn="ctr" defTabSz="754063" eaLnBrk="0" fontAlgn="base" hangingPunct="0">
              <a:spcBef>
                <a:spcPct val="0"/>
              </a:spcBef>
              <a:spcAft>
                <a:spcPct val="0"/>
              </a:spcAft>
              <a:tabLst>
                <a:tab pos="9144000" algn="r"/>
              </a:tabLst>
              <a:defRPr/>
            </a:pPr>
            <a:r>
              <a:rPr lang="de-DE" sz="1100" dirty="0">
                <a:solidFill>
                  <a:srgbClr val="7A93AB"/>
                </a:solidFill>
                <a:latin typeface="Arial" panose="020B0604020202020204" pitchFamily="34" charset="0"/>
                <a:ea typeface="ＭＳ Ｐゴシック" charset="-128"/>
                <a:cs typeface="Arial" panose="020B0604020202020204" pitchFamily="34" charset="0"/>
              </a:rPr>
              <a:t>Formale Anforderungen</a:t>
            </a:r>
          </a:p>
        </p:txBody>
      </p:sp>
      <p:sp>
        <p:nvSpPr>
          <p:cNvPr id="4" name="Textfeld 3"/>
          <p:cNvSpPr txBox="1"/>
          <p:nvPr/>
        </p:nvSpPr>
        <p:spPr>
          <a:xfrm>
            <a:off x="7778649" y="6414699"/>
            <a:ext cx="1080120" cy="260552"/>
          </a:xfrm>
          <a:prstGeom prst="rect">
            <a:avLst/>
          </a:prstGeom>
          <a:noFill/>
          <a:ln w="9525">
            <a:noFill/>
            <a:miter lim="800000"/>
            <a:headEnd type="none" w="sm" len="med"/>
            <a:tailEnd type="none" w="sm" len="med"/>
          </a:ln>
          <a:effectLst/>
        </p:spPr>
        <p:txBody>
          <a:bodyPr wrap="square" lIns="90393" tIns="45196" rIns="90393" bIns="45196">
            <a:spAutoFit/>
          </a:bodyPr>
          <a:lstStyle>
            <a:defPPr>
              <a:defRPr lang="de-DE"/>
            </a:defPPr>
            <a:lvl1pPr algn="ctr" defTabSz="754063" eaLnBrk="0" fontAlgn="base" hangingPunct="0">
              <a:spcBef>
                <a:spcPct val="0"/>
              </a:spcBef>
              <a:spcAft>
                <a:spcPct val="0"/>
              </a:spcAft>
              <a:tabLst>
                <a:tab pos="9144000" algn="r"/>
              </a:tabLst>
              <a:defRPr sz="1200">
                <a:solidFill>
                  <a:srgbClr val="C8D1DB"/>
                </a:solidFill>
                <a:latin typeface="Arial" panose="020B0604020202020204" pitchFamily="34" charset="0"/>
                <a:ea typeface="ＭＳ Ｐゴシック" charset="-128"/>
                <a:cs typeface="Arial" panose="020B0604020202020204" pitchFamily="34" charset="0"/>
              </a:defRPr>
            </a:lvl1pPr>
          </a:lstStyle>
          <a:p>
            <a:pPr lvl="0" algn="r"/>
            <a:fld id="{A5A02B69-C0CC-47EC-909D-0C385E003736}" type="slidenum">
              <a:rPr lang="en-GB" sz="1100" smtClean="0">
                <a:solidFill>
                  <a:srgbClr val="7A93AB"/>
                </a:solidFill>
              </a:rPr>
              <a:pPr lvl="0" algn="r"/>
              <a:t>‹Nr.›</a:t>
            </a:fld>
            <a:endParaRPr lang="en-GB" sz="1100" dirty="0">
              <a:solidFill>
                <a:srgbClr val="7A93AB"/>
              </a:solidFill>
            </a:endParaRPr>
          </a:p>
        </p:txBody>
      </p:sp>
    </p:spTree>
    <p:extLst>
      <p:ext uri="{BB962C8B-B14F-4D97-AF65-F5344CB8AC3E}">
        <p14:creationId xmlns:p14="http://schemas.microsoft.com/office/powerpoint/2010/main" val="53688773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A8481F5C-D8DB-2143-8C82-D6060BED8445}"/>
              </a:ext>
            </a:extLst>
          </p:cNvPr>
          <p:cNvGraphicFramePr>
            <a:graphicFrameLocks noChangeAspect="1"/>
          </p:cNvGraphicFramePr>
          <p:nvPr userDrawn="1">
            <p:custDataLst>
              <p:tags r:id="rId4"/>
            </p:custDataLst>
            <p:extLst>
              <p:ext uri="{D42A27DB-BD31-4B8C-83A1-F6EECF244321}">
                <p14:modId xmlns:p14="http://schemas.microsoft.com/office/powerpoint/2010/main" val="726016350"/>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Folie" r:id="rId5" imgW="7772400" imgH="10058400" progId="TCLayout.ActiveDocument.1">
                  <p:embed/>
                </p:oleObj>
              </mc:Choice>
              <mc:Fallback>
                <p:oleObj name="think-cell Folie" r:id="rId5" imgW="7772400" imgH="10058400" progId="TCLayout.ActiveDocument.1">
                  <p:embed/>
                  <p:pic>
                    <p:nvPicPr>
                      <p:cNvPr id="0" name=""/>
                      <p:cNvPicPr/>
                      <p:nvPr/>
                    </p:nvPicPr>
                    <p:blipFill>
                      <a:blip r:embed="rId6"/>
                      <a:stretch>
                        <a:fillRect/>
                      </a:stretch>
                    </p:blipFill>
                    <p:spPr>
                      <a:xfrm>
                        <a:off x="1588" y="1588"/>
                        <a:ext cx="1227" cy="1588"/>
                      </a:xfrm>
                      <a:prstGeom prst="rect">
                        <a:avLst/>
                      </a:prstGeom>
                    </p:spPr>
                  </p:pic>
                </p:oleObj>
              </mc:Fallback>
            </mc:AlternateContent>
          </a:graphicData>
        </a:graphic>
      </p:graphicFrame>
      <p:cxnSp>
        <p:nvCxnSpPr>
          <p:cNvPr id="3" name="Gerade Verbindung 2"/>
          <p:cNvCxnSpPr/>
          <p:nvPr/>
        </p:nvCxnSpPr>
        <p:spPr bwMode="auto">
          <a:xfrm>
            <a:off x="0" y="1196752"/>
            <a:ext cx="9144000" cy="0"/>
          </a:xfrm>
          <a:prstGeom prst="line">
            <a:avLst/>
          </a:prstGeom>
          <a:solidFill>
            <a:srgbClr val="EAEAEA"/>
          </a:solidFill>
          <a:ln w="12700" cap="flat" cmpd="sng" algn="ctr">
            <a:solidFill>
              <a:srgbClr val="83AF23"/>
            </a:solidFill>
            <a:prstDash val="solid"/>
            <a:round/>
            <a:headEnd type="none" w="med" len="med"/>
            <a:tailEnd type="none" w="med" len="med"/>
          </a:ln>
          <a:effectLst/>
        </p:spPr>
      </p:cxnSp>
      <p:pic>
        <p:nvPicPr>
          <p:cNvPr id="1029" name="Picture 5" descr="1709295299127">
            <a:extLst>
              <a:ext uri="{FF2B5EF4-FFF2-40B4-BE49-F238E27FC236}">
                <a16:creationId xmlns:a16="http://schemas.microsoft.com/office/drawing/2014/main" id="{860C91E1-89F0-D15B-E7F2-08980D4D75E5}"/>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372200" y="116632"/>
            <a:ext cx="2657750" cy="1008112"/>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a:extLst>
              <a:ext uri="{FF2B5EF4-FFF2-40B4-BE49-F238E27FC236}">
                <a16:creationId xmlns:a16="http://schemas.microsoft.com/office/drawing/2014/main" id="{9D22E257-D848-0F47-1006-F05243C4C3CD}"/>
              </a:ext>
            </a:extLst>
          </p:cNvPr>
          <p:cNvSpPr txBox="1"/>
          <p:nvPr userDrawn="1"/>
        </p:nvSpPr>
        <p:spPr>
          <a:xfrm>
            <a:off x="323528" y="6453336"/>
            <a:ext cx="2441726" cy="246221"/>
          </a:xfrm>
          <a:prstGeom prst="rect">
            <a:avLst/>
          </a:prstGeom>
          <a:noFill/>
        </p:spPr>
        <p:txBody>
          <a:bodyPr wrap="square" rtlCol="0">
            <a:spAutoFit/>
          </a:bodyPr>
          <a:lstStyle/>
          <a:p>
            <a:r>
              <a:rPr lang="de-DE" sz="1000" b="1" dirty="0">
                <a:solidFill>
                  <a:srgbClr val="83B022"/>
                </a:solidFill>
              </a:rPr>
              <a:t>Department Corporate Development</a:t>
            </a:r>
          </a:p>
        </p:txBody>
      </p:sp>
    </p:spTree>
    <p:extLst>
      <p:ext uri="{BB962C8B-B14F-4D97-AF65-F5344CB8AC3E}">
        <p14:creationId xmlns:p14="http://schemas.microsoft.com/office/powerpoint/2010/main" val="1277227525"/>
      </p:ext>
    </p:extLst>
  </p:cSld>
  <p:clrMap bg1="lt1" tx1="dk1" bg2="lt2" tx2="dk2" accent1="accent1" accent2="accent2" accent3="accent3" accent4="accent4" accent5="accent5" accent6="accent6" hlink="hlink" folHlink="folHlink"/>
  <p:sldLayoutIdLst>
    <p:sldLayoutId id="2147483671" r:id="rId1"/>
    <p:sldLayoutId id="2147483672" r:id="rId2"/>
  </p:sldLayoutIdLst>
  <p:transition/>
  <p:hf hdr="0" ftr="0" dt="0"/>
  <p:txStyles>
    <p:titleStyle>
      <a:lvl1pPr algn="ctr" defTabSz="754063" rtl="0" eaLnBrk="1" fontAlgn="base" hangingPunct="1">
        <a:spcBef>
          <a:spcPct val="0"/>
        </a:spcBef>
        <a:spcAft>
          <a:spcPct val="0"/>
        </a:spcAft>
        <a:defRPr sz="4300">
          <a:solidFill>
            <a:schemeClr val="tx2"/>
          </a:solidFill>
          <a:latin typeface="+mj-lt"/>
          <a:ea typeface="ＭＳ Ｐゴシック" charset="-128"/>
          <a:cs typeface="ＭＳ Ｐゴシック" charset="-128"/>
        </a:defRPr>
      </a:lvl1pPr>
      <a:lvl2pPr algn="ctr" defTabSz="754063" rtl="0" eaLnBrk="1" fontAlgn="base" hangingPunct="1">
        <a:spcBef>
          <a:spcPct val="0"/>
        </a:spcBef>
        <a:spcAft>
          <a:spcPct val="0"/>
        </a:spcAft>
        <a:defRPr sz="4300">
          <a:solidFill>
            <a:schemeClr val="tx2"/>
          </a:solidFill>
          <a:latin typeface="Times New Roman" charset="0"/>
          <a:ea typeface="ＭＳ Ｐゴシック" charset="-128"/>
          <a:cs typeface="ＭＳ Ｐゴシック" charset="-128"/>
        </a:defRPr>
      </a:lvl2pPr>
      <a:lvl3pPr algn="ctr" defTabSz="754063" rtl="0" eaLnBrk="1" fontAlgn="base" hangingPunct="1">
        <a:spcBef>
          <a:spcPct val="0"/>
        </a:spcBef>
        <a:spcAft>
          <a:spcPct val="0"/>
        </a:spcAft>
        <a:defRPr sz="4300">
          <a:solidFill>
            <a:schemeClr val="tx2"/>
          </a:solidFill>
          <a:latin typeface="Times New Roman" charset="0"/>
          <a:ea typeface="ＭＳ Ｐゴシック" charset="-128"/>
          <a:cs typeface="ＭＳ Ｐゴシック" charset="-128"/>
        </a:defRPr>
      </a:lvl3pPr>
      <a:lvl4pPr algn="ctr" defTabSz="754063" rtl="0" eaLnBrk="1" fontAlgn="base" hangingPunct="1">
        <a:spcBef>
          <a:spcPct val="0"/>
        </a:spcBef>
        <a:spcAft>
          <a:spcPct val="0"/>
        </a:spcAft>
        <a:defRPr sz="4300">
          <a:solidFill>
            <a:schemeClr val="tx2"/>
          </a:solidFill>
          <a:latin typeface="Times New Roman" charset="0"/>
          <a:ea typeface="ＭＳ Ｐゴシック" charset="-128"/>
          <a:cs typeface="ＭＳ Ｐゴシック" charset="-128"/>
        </a:defRPr>
      </a:lvl4pPr>
      <a:lvl5pPr algn="ctr" defTabSz="754063" rtl="0" eaLnBrk="1" fontAlgn="base" hangingPunct="1">
        <a:spcBef>
          <a:spcPct val="0"/>
        </a:spcBef>
        <a:spcAft>
          <a:spcPct val="0"/>
        </a:spcAft>
        <a:defRPr sz="4300">
          <a:solidFill>
            <a:schemeClr val="tx2"/>
          </a:solidFill>
          <a:latin typeface="Times New Roman" charset="0"/>
          <a:ea typeface="ＭＳ Ｐゴシック" charset="-128"/>
          <a:cs typeface="ＭＳ Ｐゴシック" charset="-128"/>
        </a:defRPr>
      </a:lvl5pPr>
      <a:lvl6pPr marL="457200" algn="ctr" defTabSz="754063" rtl="0" eaLnBrk="1" fontAlgn="base" hangingPunct="1">
        <a:spcBef>
          <a:spcPct val="0"/>
        </a:spcBef>
        <a:spcAft>
          <a:spcPct val="0"/>
        </a:spcAft>
        <a:defRPr sz="4300">
          <a:solidFill>
            <a:schemeClr val="tx2"/>
          </a:solidFill>
          <a:latin typeface="Times New Roman" charset="0"/>
        </a:defRPr>
      </a:lvl6pPr>
      <a:lvl7pPr marL="914400" algn="ctr" defTabSz="754063" rtl="0" eaLnBrk="1" fontAlgn="base" hangingPunct="1">
        <a:spcBef>
          <a:spcPct val="0"/>
        </a:spcBef>
        <a:spcAft>
          <a:spcPct val="0"/>
        </a:spcAft>
        <a:defRPr sz="4300">
          <a:solidFill>
            <a:schemeClr val="tx2"/>
          </a:solidFill>
          <a:latin typeface="Times New Roman" charset="0"/>
        </a:defRPr>
      </a:lvl7pPr>
      <a:lvl8pPr marL="1371600" algn="ctr" defTabSz="754063" rtl="0" eaLnBrk="1" fontAlgn="base" hangingPunct="1">
        <a:spcBef>
          <a:spcPct val="0"/>
        </a:spcBef>
        <a:spcAft>
          <a:spcPct val="0"/>
        </a:spcAft>
        <a:defRPr sz="4300">
          <a:solidFill>
            <a:schemeClr val="tx2"/>
          </a:solidFill>
          <a:latin typeface="Times New Roman" charset="0"/>
        </a:defRPr>
      </a:lvl8pPr>
      <a:lvl9pPr marL="1828800" algn="ctr" defTabSz="754063" rtl="0" eaLnBrk="1" fontAlgn="base" hangingPunct="1">
        <a:spcBef>
          <a:spcPct val="0"/>
        </a:spcBef>
        <a:spcAft>
          <a:spcPct val="0"/>
        </a:spcAft>
        <a:defRPr sz="4300">
          <a:solidFill>
            <a:schemeClr val="tx2"/>
          </a:solidFill>
          <a:latin typeface="Times New Roman" charset="0"/>
        </a:defRPr>
      </a:lvl9pPr>
    </p:titleStyle>
    <p:bodyStyle>
      <a:lvl1pPr marL="339725" indent="-339725" algn="l" defTabSz="754063" rtl="0" eaLnBrk="1" fontAlgn="base" hangingPunct="1">
        <a:spcBef>
          <a:spcPct val="20000"/>
        </a:spcBef>
        <a:spcAft>
          <a:spcPct val="0"/>
        </a:spcAft>
        <a:buSzPct val="100000"/>
        <a:buChar char="•"/>
        <a:defRPr sz="3200">
          <a:solidFill>
            <a:schemeClr val="tx1"/>
          </a:solidFill>
          <a:latin typeface="+mn-lt"/>
          <a:ea typeface="ＭＳ Ｐゴシック" charset="-128"/>
          <a:cs typeface="ＭＳ Ｐゴシック" charset="-128"/>
        </a:defRPr>
      </a:lvl1pPr>
      <a:lvl2pPr marL="733425" indent="-280988" algn="l" defTabSz="754063" rtl="0" eaLnBrk="1" fontAlgn="base" hangingPunct="1">
        <a:spcBef>
          <a:spcPct val="20000"/>
        </a:spcBef>
        <a:spcAft>
          <a:spcPct val="0"/>
        </a:spcAft>
        <a:buSzPct val="100000"/>
        <a:buChar char="–"/>
        <a:defRPr sz="2800">
          <a:solidFill>
            <a:schemeClr val="tx1"/>
          </a:solidFill>
          <a:latin typeface="+mn-lt"/>
          <a:ea typeface="ＭＳ Ｐゴシック" charset="-128"/>
        </a:defRPr>
      </a:lvl2pPr>
      <a:lvl3pPr marL="1130300" indent="-227013" algn="l" defTabSz="754063" rtl="0" eaLnBrk="1" fontAlgn="base" hangingPunct="1">
        <a:spcBef>
          <a:spcPct val="20000"/>
        </a:spcBef>
        <a:spcAft>
          <a:spcPct val="0"/>
        </a:spcAft>
        <a:buSzPct val="100000"/>
        <a:buChar char="•"/>
        <a:defRPr sz="2400">
          <a:solidFill>
            <a:schemeClr val="tx1"/>
          </a:solidFill>
          <a:latin typeface="+mn-lt"/>
          <a:ea typeface="ＭＳ Ｐゴシック" charset="-128"/>
        </a:defRPr>
      </a:lvl3pPr>
      <a:lvl4pPr marL="1582738" indent="-227013"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4pPr>
      <a:lvl5pPr marL="20335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5pPr>
      <a:lvl6pPr marL="24907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6pPr>
      <a:lvl7pPr marL="29479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7pPr>
      <a:lvl8pPr marL="34051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8pPr>
      <a:lvl9pPr marL="38623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63">
          <p15:clr>
            <a:srgbClr val="F26B43"/>
          </p15:clr>
        </p15:guide>
        <p15:guide id="2" pos="4468">
          <p15:clr>
            <a:srgbClr val="F26B43"/>
          </p15:clr>
        </p15:guide>
        <p15:guide id="3" orient="horz" pos="119">
          <p15:clr>
            <a:srgbClr val="F26B43"/>
          </p15:clr>
        </p15:guide>
        <p15:guide id="4" pos="560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hyperlink" Target="https://scholar.google.de/" TargetMode="External"/><Relationship Id="rId7" Type="http://schemas.openxmlformats.org/officeDocument/2006/relationships/hyperlink" Target="https://rrzk.uni-koeln.de/vp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jstor.org/" TargetMode="External"/><Relationship Id="rId5" Type="http://schemas.openxmlformats.org/officeDocument/2006/relationships/hyperlink" Target="http://econpapers.repec.org/" TargetMode="External"/><Relationship Id="rId4" Type="http://schemas.openxmlformats.org/officeDocument/2006/relationships/hyperlink" Target="https://search.ebscohost.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hyperlink" Target="https://www.springer.com/gp/authors-editors/authorandreviewertutorials/writinginenglish/overview/10252642" TargetMode="External"/><Relationship Id="rId5" Type="http://schemas.openxmlformats.org/officeDocument/2006/relationships/image" Target="../media/image5.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b.uni-koeln.de/cgi-bin/redirect.pl?referrer=IPS:UBKSLNP&amp;url=http://elibrary.hogrefe.de/978384092763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rzk.uni-koeln.de/endnote-campuslizenz.html" TargetMode="External"/><Relationship Id="rId2" Type="http://schemas.openxmlformats.org/officeDocument/2006/relationships/hyperlink" Target="https://rrzk.uni-koeln.de/citavi-campuslizenz.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hbonline.org/vhb4you/vhb-jourqual/vhb-jourqual-3/gesamtlist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charteredabs.org/academic-journal-guide-2018/" TargetMode="External"/><Relationship Id="rId4" Type="http://schemas.openxmlformats.org/officeDocument/2006/relationships/hyperlink" Target="https://docs.google.com/spreadsheets/d/1GaU_tSl3kC2FtE7xYnSEIktSX9DUKei_qhQKipqyJQ4/pub?output=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C3A213F4-2F9E-E844-ABD2-C16351DF8908}"/>
              </a:ext>
            </a:extLst>
          </p:cNvPr>
          <p:cNvGraphicFramePr>
            <a:graphicFrameLocks noChangeAspect="1"/>
          </p:cNvGraphicFramePr>
          <p:nvPr>
            <p:custDataLst>
              <p:tags r:id="rId1"/>
            </p:custDataLst>
            <p:extLst>
              <p:ext uri="{D42A27DB-BD31-4B8C-83A1-F6EECF244321}">
                <p14:modId xmlns:p14="http://schemas.microsoft.com/office/powerpoint/2010/main" val="6903219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Folie" r:id="rId3" imgW="7772400" imgH="10058400" progId="TCLayout.ActiveDocument.1">
                  <p:embed/>
                </p:oleObj>
              </mc:Choice>
              <mc:Fallback>
                <p:oleObj name="think-cell Foli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el 1"/>
          <p:cNvSpPr>
            <a:spLocks noGrp="1"/>
          </p:cNvSpPr>
          <p:nvPr>
            <p:ph type="ctrTitle"/>
          </p:nvPr>
        </p:nvSpPr>
        <p:spPr/>
        <p:txBody>
          <a:bodyPr vert="horz"/>
          <a:lstStyle/>
          <a:p>
            <a:r>
              <a:rPr lang="de-DE" dirty="0"/>
              <a:t>Hilfestellung für die Anfertigung von </a:t>
            </a:r>
            <a:br>
              <a:rPr lang="de-DE" dirty="0"/>
            </a:br>
            <a:r>
              <a:rPr lang="de-DE" dirty="0"/>
              <a:t>Bachelor- und Masterarbeiten sowie </a:t>
            </a:r>
            <a:br>
              <a:rPr lang="de-DE" dirty="0"/>
            </a:br>
            <a:r>
              <a:rPr lang="de-DE" dirty="0"/>
              <a:t>schriftlichen Projekt- und Hausarbeiten</a:t>
            </a:r>
            <a:br>
              <a:rPr lang="de-DE" dirty="0"/>
            </a:br>
            <a:endParaRPr lang="de-DE" dirty="0"/>
          </a:p>
        </p:txBody>
      </p:sp>
      <p:sp>
        <p:nvSpPr>
          <p:cNvPr id="3" name="Untertitel 2"/>
          <p:cNvSpPr>
            <a:spLocks noGrp="1"/>
          </p:cNvSpPr>
          <p:nvPr>
            <p:ph type="subTitle" idx="1"/>
          </p:nvPr>
        </p:nvSpPr>
        <p:spPr/>
        <p:txBody>
          <a:bodyPr/>
          <a:lstStyle/>
          <a:p>
            <a:endParaRPr lang="en-US" sz="1600" dirty="0"/>
          </a:p>
          <a:p>
            <a:r>
              <a:rPr lang="en-US" sz="1600" dirty="0"/>
              <a:t>Department Corporate Development</a:t>
            </a:r>
          </a:p>
          <a:p>
            <a:r>
              <a:rPr lang="en-US" sz="1600" dirty="0"/>
              <a:t>(Stand: April 2024)</a:t>
            </a:r>
          </a:p>
        </p:txBody>
      </p:sp>
      <p:pic>
        <p:nvPicPr>
          <p:cNvPr id="2053" name="Picture 5" descr="1709295299127">
            <a:extLst>
              <a:ext uri="{FF2B5EF4-FFF2-40B4-BE49-F238E27FC236}">
                <a16:creationId xmlns:a16="http://schemas.microsoft.com/office/drawing/2014/main" id="{7FA01CED-EBF3-C1DA-49F9-5E1CE6DD0E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16632"/>
            <a:ext cx="2699792" cy="1024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75315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en-US" dirty="0"/>
            </a:br>
            <a:r>
              <a:rPr lang="en-US" dirty="0" err="1"/>
              <a:t>Effektive</a:t>
            </a:r>
            <a:r>
              <a:rPr lang="en-US" dirty="0"/>
              <a:t> </a:t>
            </a:r>
            <a:r>
              <a:rPr lang="en-US" dirty="0" err="1"/>
              <a:t>Literaturrecherche</a:t>
            </a:r>
            <a:r>
              <a:rPr lang="en-US" dirty="0"/>
              <a:t> II</a:t>
            </a:r>
          </a:p>
        </p:txBody>
      </p:sp>
      <p:sp>
        <p:nvSpPr>
          <p:cNvPr id="3" name="Inhaltsplatzhalter 2"/>
          <p:cNvSpPr>
            <a:spLocks noGrp="1"/>
          </p:cNvSpPr>
          <p:nvPr>
            <p:ph idx="1"/>
          </p:nvPr>
        </p:nvSpPr>
        <p:spPr/>
        <p:txBody>
          <a:bodyPr/>
          <a:lstStyle/>
          <a:p>
            <a:pPr marL="65087" indent="0" defTabSz="804863">
              <a:spcBef>
                <a:spcPts val="0"/>
              </a:spcBef>
              <a:spcAft>
                <a:spcPts val="1200"/>
              </a:spcAft>
              <a:buNone/>
            </a:pPr>
            <a:r>
              <a:rPr lang="de-DE" dirty="0"/>
              <a:t>Für die Literaturrecherche eignen sich wissenschaftliche Datenbanken, da sie einen gesammelten Überblick, sowie eine explizite Suche ermöglichen. </a:t>
            </a:r>
          </a:p>
          <a:p>
            <a:pPr marL="357188" indent="-265113" defTabSz="804863">
              <a:spcBef>
                <a:spcPts val="0"/>
              </a:spcBef>
              <a:spcAft>
                <a:spcPts val="1200"/>
              </a:spcAft>
              <a:buNone/>
            </a:pPr>
            <a:r>
              <a:rPr lang="de-DE" b="1" dirty="0"/>
              <a:t>Mögliche Online-Datenbanken sind:</a:t>
            </a:r>
          </a:p>
          <a:p>
            <a:pPr marL="447675" indent="-265113" defTabSz="804863">
              <a:spcBef>
                <a:spcPts val="0"/>
              </a:spcBef>
              <a:spcAft>
                <a:spcPts val="1200"/>
              </a:spcAft>
              <a:buFont typeface="Arial" panose="020B0604020202020204" pitchFamily="34" charset="0"/>
              <a:buChar char="•"/>
            </a:pPr>
            <a:r>
              <a:rPr lang="de-DE" dirty="0"/>
              <a:t>Google Scholar (</a:t>
            </a:r>
            <a:r>
              <a:rPr lang="de-DE" dirty="0">
                <a:hlinkClick r:id="rId3"/>
              </a:rPr>
              <a:t>https://scholar.google.de</a:t>
            </a:r>
            <a:r>
              <a:rPr lang="de-DE" dirty="0"/>
              <a:t>)</a:t>
            </a:r>
          </a:p>
          <a:p>
            <a:pPr marL="447675" indent="-265113" defTabSz="804863">
              <a:spcBef>
                <a:spcPts val="0"/>
              </a:spcBef>
              <a:spcAft>
                <a:spcPts val="1200"/>
              </a:spcAft>
              <a:buFont typeface="Arial" panose="020B0604020202020204" pitchFamily="34" charset="0"/>
              <a:buChar char="•"/>
            </a:pPr>
            <a:r>
              <a:rPr lang="de-DE" dirty="0"/>
              <a:t>EBSCO (</a:t>
            </a:r>
            <a:r>
              <a:rPr lang="de-DE" dirty="0">
                <a:hlinkClick r:id="rId4"/>
              </a:rPr>
              <a:t>https://search.ebscohost.com</a:t>
            </a:r>
            <a:r>
              <a:rPr lang="de-DE" dirty="0"/>
              <a:t>)</a:t>
            </a:r>
          </a:p>
          <a:p>
            <a:pPr marL="447675" indent="-265113" defTabSz="804863">
              <a:spcBef>
                <a:spcPts val="0"/>
              </a:spcBef>
              <a:spcAft>
                <a:spcPts val="1200"/>
              </a:spcAft>
              <a:buFont typeface="Arial" panose="020B0604020202020204" pitchFamily="34" charset="0"/>
              <a:buChar char="•"/>
            </a:pPr>
            <a:r>
              <a:rPr lang="de-DE" dirty="0"/>
              <a:t>REPEC (</a:t>
            </a:r>
            <a:r>
              <a:rPr lang="de-DE" dirty="0">
                <a:hlinkClick r:id="rId5"/>
              </a:rPr>
              <a:t>http://econpapers.repec.org</a:t>
            </a:r>
            <a:r>
              <a:rPr lang="de-DE" dirty="0"/>
              <a:t>)</a:t>
            </a:r>
          </a:p>
          <a:p>
            <a:pPr marL="447675" indent="-265113" defTabSz="804863">
              <a:spcBef>
                <a:spcPts val="0"/>
              </a:spcBef>
              <a:spcAft>
                <a:spcPts val="1200"/>
              </a:spcAft>
              <a:buFont typeface="Arial" panose="020B0604020202020204" pitchFamily="34" charset="0"/>
              <a:buChar char="•"/>
            </a:pPr>
            <a:r>
              <a:rPr lang="de-DE" dirty="0"/>
              <a:t>JSTOR (</a:t>
            </a:r>
            <a:r>
              <a:rPr lang="de-DE" dirty="0">
                <a:hlinkClick r:id="rId6"/>
              </a:rPr>
              <a:t>https://www.jstor.org</a:t>
            </a:r>
            <a:r>
              <a:rPr lang="de-DE" dirty="0"/>
              <a:t>)</a:t>
            </a:r>
          </a:p>
          <a:p>
            <a:pPr marL="447675" indent="-265113" defTabSz="804863">
              <a:spcBef>
                <a:spcPts val="0"/>
              </a:spcBef>
              <a:spcAft>
                <a:spcPts val="1200"/>
              </a:spcAft>
              <a:buFont typeface="Arial" panose="020B0604020202020204" pitchFamily="34" charset="0"/>
              <a:buChar char="•"/>
            </a:pPr>
            <a:r>
              <a:rPr lang="en-US" dirty="0"/>
              <a:t>Web of Science</a:t>
            </a:r>
          </a:p>
          <a:p>
            <a:pPr marL="447675" indent="-265113" defTabSz="804863">
              <a:spcBef>
                <a:spcPts val="0"/>
              </a:spcBef>
              <a:spcAft>
                <a:spcPts val="1200"/>
              </a:spcAft>
              <a:buFont typeface="Arial" panose="020B0604020202020204" pitchFamily="34" charset="0"/>
              <a:buChar char="•"/>
            </a:pPr>
            <a:endParaRPr lang="en-US" dirty="0"/>
          </a:p>
          <a:p>
            <a:pPr marL="447675" indent="-265113" defTabSz="804863">
              <a:spcBef>
                <a:spcPts val="0"/>
              </a:spcBef>
              <a:spcAft>
                <a:spcPts val="1200"/>
              </a:spcAft>
              <a:buFont typeface="Arial" panose="020B0604020202020204" pitchFamily="34" charset="0"/>
              <a:buChar char="•"/>
            </a:pPr>
            <a:endParaRPr lang="en-US" dirty="0"/>
          </a:p>
          <a:p>
            <a:pPr marL="447675" indent="-265113" defTabSz="804863">
              <a:spcBef>
                <a:spcPts val="0"/>
              </a:spcBef>
              <a:spcAft>
                <a:spcPts val="1200"/>
              </a:spcAft>
              <a:buFont typeface="Arial" panose="020B0604020202020204" pitchFamily="34" charset="0"/>
              <a:buChar char="•"/>
            </a:pPr>
            <a:r>
              <a:rPr lang="en-US" dirty="0"/>
              <a:t>VPN der Uni Köln! </a:t>
            </a:r>
            <a:r>
              <a:rPr lang="en-US" dirty="0">
                <a:hlinkClick r:id="rId7"/>
              </a:rPr>
              <a:t>https://rrzk.uni-koeln.de/vpn.html</a:t>
            </a:r>
            <a:endParaRPr lang="en-US" dirty="0"/>
          </a:p>
          <a:p>
            <a:pPr marL="447675" indent="-265113" defTabSz="804863">
              <a:spcBef>
                <a:spcPts val="0"/>
              </a:spcBef>
              <a:spcAft>
                <a:spcPts val="1200"/>
              </a:spcAft>
              <a:buFont typeface="Arial" panose="020B0604020202020204" pitchFamily="34" charset="0"/>
              <a:buChar char="•"/>
            </a:pPr>
            <a:endParaRPr lang="en-US" dirty="0"/>
          </a:p>
          <a:p>
            <a:pPr marL="447675" indent="-265113" defTabSz="804863">
              <a:spcBef>
                <a:spcPts val="0"/>
              </a:spcBef>
              <a:spcAft>
                <a:spcPts val="1200"/>
              </a:spcAft>
              <a:buFont typeface="Arial" panose="020B0604020202020204" pitchFamily="34" charset="0"/>
              <a:buChar char="•"/>
            </a:pPr>
            <a:endParaRPr lang="de-DE" dirty="0"/>
          </a:p>
          <a:p>
            <a:endParaRPr lang="de-DE" dirty="0"/>
          </a:p>
        </p:txBody>
      </p:sp>
    </p:spTree>
    <p:extLst>
      <p:ext uri="{BB962C8B-B14F-4D97-AF65-F5344CB8AC3E}">
        <p14:creationId xmlns:p14="http://schemas.microsoft.com/office/powerpoint/2010/main" val="14239786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prstGeom prst="rect">
            <a:avLst/>
          </a:prstGeom>
        </p:spPr>
        <p:txBody>
          <a:bodyPr/>
          <a:lstStyle/>
          <a:p>
            <a:br>
              <a:rPr lang="de-DE" dirty="0"/>
            </a:br>
            <a:r>
              <a:rPr lang="de-DE" dirty="0"/>
              <a:t>Fußnoten</a:t>
            </a:r>
          </a:p>
        </p:txBody>
      </p:sp>
      <p:sp>
        <p:nvSpPr>
          <p:cNvPr id="2" name="Inhaltsplatzhalter 1"/>
          <p:cNvSpPr>
            <a:spLocks noGrp="1"/>
          </p:cNvSpPr>
          <p:nvPr>
            <p:ph idx="1"/>
          </p:nvPr>
        </p:nvSpPr>
        <p:spPr>
          <a:prstGeom prst="rect">
            <a:avLst/>
          </a:prstGeom>
        </p:spPr>
        <p:txBody>
          <a:bodyPr>
            <a:normAutofit/>
          </a:bodyPr>
          <a:lstStyle/>
          <a:p>
            <a:r>
              <a:rPr lang="de-DE" dirty="0"/>
              <a:t>Fußnoten sind generell zu vermeiden, denn „Fußnoten [...] sind Zusätze zum laufenden Text [...]“ (</a:t>
            </a:r>
            <a:r>
              <a:rPr lang="de-DE" dirty="0" err="1"/>
              <a:t>Seivert</a:t>
            </a:r>
            <a:r>
              <a:rPr lang="de-DE" dirty="0"/>
              <a:t>, 1976: 128, zitiert nach Weber, 1994: 120).</a:t>
            </a:r>
          </a:p>
          <a:p>
            <a:r>
              <a:rPr lang="de-DE" dirty="0"/>
              <a:t>Zulässig nur bei Hinweis auf andere Auffassungen, auf weiterführende, vertiefende oder spezielle Aspekte, deren Behandlung im Text zu weit führen würden</a:t>
            </a:r>
          </a:p>
          <a:p>
            <a:r>
              <a:rPr lang="de-DE" dirty="0"/>
              <a:t>Einleitung der Fußnote erfolgt durch entsprechenden Hinweis („Anderer Auffassung ist ...“ oder „vgl. jedoch ...“)</a:t>
            </a:r>
          </a:p>
        </p:txBody>
      </p:sp>
    </p:spTree>
    <p:extLst>
      <p:ext uri="{BB962C8B-B14F-4D97-AF65-F5344CB8AC3E}">
        <p14:creationId xmlns:p14="http://schemas.microsoft.com/office/powerpoint/2010/main" val="56395274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prstGeom prst="rect">
            <a:avLst/>
          </a:prstGeom>
        </p:spPr>
        <p:txBody>
          <a:bodyPr/>
          <a:lstStyle/>
          <a:p>
            <a:br>
              <a:rPr lang="de-DE" dirty="0"/>
            </a:br>
            <a:r>
              <a:rPr lang="de-DE" dirty="0"/>
              <a:t>Tabellen / Abbildungen</a:t>
            </a:r>
          </a:p>
        </p:txBody>
      </p:sp>
      <p:sp>
        <p:nvSpPr>
          <p:cNvPr id="2" name="Inhaltsplatzhalter 1"/>
          <p:cNvSpPr>
            <a:spLocks noGrp="1"/>
          </p:cNvSpPr>
          <p:nvPr>
            <p:ph idx="1"/>
          </p:nvPr>
        </p:nvSpPr>
        <p:spPr>
          <a:prstGeom prst="rect">
            <a:avLst/>
          </a:prstGeom>
        </p:spPr>
        <p:txBody>
          <a:bodyPr>
            <a:normAutofit/>
          </a:bodyPr>
          <a:lstStyle/>
          <a:p>
            <a:r>
              <a:rPr lang="de-DE" dirty="0"/>
              <a:t>Bereiten Sachverhalte übersichtlich und strukturiert nach unterschiedlichen Gesichtspunkten auf</a:t>
            </a:r>
          </a:p>
          <a:p>
            <a:r>
              <a:rPr lang="de-DE" dirty="0"/>
              <a:t>Beinhalten quantitative Sachverhalte wie Zahlen oder qualitative Ausprägungen, deren Inhalt im Text näher zu erläutern sind</a:t>
            </a:r>
          </a:p>
          <a:p>
            <a:r>
              <a:rPr lang="de-DE" dirty="0"/>
              <a:t>Fortlaufend nummerieren (Tabellen und Abbildungen getrennt) und mit beschreibender Überschrift versehen (Tabellenkopf) </a:t>
            </a:r>
          </a:p>
          <a:p>
            <a:r>
              <a:rPr lang="de-DE" dirty="0"/>
              <a:t>Werden Tabellen fremder Autoren übernommen, so ist der entsprechende Quellennachweis unmittelbar unter der Tabelle anzuführen (analog bei Abbildungen)</a:t>
            </a:r>
          </a:p>
          <a:p>
            <a:r>
              <a:rPr lang="de-DE" dirty="0"/>
              <a:t>Alle Tabellen / Abbildungen finden auch im Text Erwähnung („wie die folgende Abbildung 4 verdeutlicht...“)</a:t>
            </a:r>
          </a:p>
          <a:p>
            <a:r>
              <a:rPr lang="de-DE" dirty="0"/>
              <a:t>In Tabellen / Abbildungen dürfen andere Schriftgrößen und ggf. -arten verwendet werden</a:t>
            </a:r>
          </a:p>
          <a:p>
            <a:r>
              <a:rPr lang="de-DE" dirty="0"/>
              <a:t>Auf den doppelten Zeilenabstand kann verzichtet werden</a:t>
            </a:r>
          </a:p>
          <a:p>
            <a:endParaRPr lang="de-DE" dirty="0"/>
          </a:p>
        </p:txBody>
      </p:sp>
    </p:spTree>
    <p:extLst>
      <p:ext uri="{BB962C8B-B14F-4D97-AF65-F5344CB8AC3E}">
        <p14:creationId xmlns:p14="http://schemas.microsoft.com/office/powerpoint/2010/main" val="4453305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e-DE" dirty="0"/>
            </a:br>
            <a:r>
              <a:rPr lang="de-DE" dirty="0"/>
              <a:t>Eidesstattliche Erklärung</a:t>
            </a:r>
          </a:p>
        </p:txBody>
      </p:sp>
      <p:sp>
        <p:nvSpPr>
          <p:cNvPr id="3" name="Inhaltsplatzhalter 2"/>
          <p:cNvSpPr>
            <a:spLocks noGrp="1"/>
          </p:cNvSpPr>
          <p:nvPr>
            <p:ph idx="1"/>
          </p:nvPr>
        </p:nvSpPr>
        <p:spPr/>
        <p:txBody>
          <a:bodyPr/>
          <a:lstStyle/>
          <a:p>
            <a:r>
              <a:rPr lang="de-DE" dirty="0"/>
              <a:t>Muss jeder Abschlussarbeit beigefügt werden</a:t>
            </a:r>
          </a:p>
          <a:p>
            <a:r>
              <a:rPr lang="de-DE" dirty="0"/>
              <a:t>Lose in die Abschlussarbeit legen (nicht einheften) und im Prüfungsamt einreichen</a:t>
            </a:r>
          </a:p>
          <a:p>
            <a:endParaRPr lang="de-DE" dirty="0"/>
          </a:p>
          <a:p>
            <a:pPr marL="0" indent="0">
              <a:buNone/>
            </a:pPr>
            <a:r>
              <a:rPr lang="de-DE" dirty="0"/>
              <a:t>Für die Abgabe nutzen Sie bitte unbedingt das </a:t>
            </a:r>
            <a:r>
              <a:rPr lang="de-DE" b="1" dirty="0"/>
              <a:t>Formular </a:t>
            </a:r>
            <a:r>
              <a:rPr lang="de-DE" dirty="0"/>
              <a:t>von dieser Seite:</a:t>
            </a:r>
          </a:p>
          <a:p>
            <a:pPr marL="0" indent="0">
              <a:buNone/>
            </a:pPr>
            <a:r>
              <a:rPr lang="de-DE" dirty="0"/>
              <a:t>https://wiso.uni-koeln.de/sites/fakultaet/dokumente/PA/formulare/eidesstattliche_erklaerung_02.pdf</a:t>
            </a:r>
          </a:p>
        </p:txBody>
      </p:sp>
    </p:spTree>
    <p:extLst>
      <p:ext uri="{BB962C8B-B14F-4D97-AF65-F5344CB8AC3E}">
        <p14:creationId xmlns:p14="http://schemas.microsoft.com/office/powerpoint/2010/main" val="36730254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en-US" dirty="0"/>
            </a:br>
            <a:r>
              <a:rPr lang="en-US" dirty="0" err="1"/>
              <a:t>Erklärung</a:t>
            </a:r>
            <a:r>
              <a:rPr lang="en-US" dirty="0"/>
              <a:t> </a:t>
            </a:r>
            <a:r>
              <a:rPr lang="en-US" dirty="0" err="1"/>
              <a:t>zur</a:t>
            </a:r>
            <a:r>
              <a:rPr lang="en-US" dirty="0"/>
              <a:t> </a:t>
            </a:r>
            <a:r>
              <a:rPr lang="en-US" dirty="0" err="1"/>
              <a:t>Plagiatsprüfung</a:t>
            </a:r>
            <a:br>
              <a:rPr lang="en-US" dirty="0"/>
            </a:br>
            <a:endParaRPr lang="en-US" dirty="0"/>
          </a:p>
        </p:txBody>
      </p:sp>
      <p:sp>
        <p:nvSpPr>
          <p:cNvPr id="3" name="Inhaltsplatzhalter 2"/>
          <p:cNvSpPr>
            <a:spLocks noGrp="1"/>
          </p:cNvSpPr>
          <p:nvPr>
            <p:ph idx="1"/>
          </p:nvPr>
        </p:nvSpPr>
        <p:spPr>
          <a:noFill/>
          <a:ln>
            <a:noFill/>
          </a:ln>
        </p:spPr>
        <p:txBody>
          <a:bodyPr/>
          <a:lstStyle/>
          <a:p>
            <a:pPr marL="0" indent="0">
              <a:buNone/>
            </a:pPr>
            <a:r>
              <a:rPr lang="de-DE" dirty="0"/>
              <a:t>Zusätzlich muss jeder Abschlussarbeit folgender Text beigefügt werden:</a:t>
            </a:r>
          </a:p>
          <a:p>
            <a:pPr marL="0" indent="0">
              <a:buNone/>
            </a:pPr>
            <a:endParaRPr lang="de-DE" sz="1200" dirty="0"/>
          </a:p>
          <a:p>
            <a:pPr marL="0" indent="0">
              <a:buNone/>
            </a:pPr>
            <a:endParaRPr lang="de-DE" sz="1200" dirty="0"/>
          </a:p>
          <a:p>
            <a:pPr marL="0" indent="0">
              <a:buNone/>
            </a:pPr>
            <a:r>
              <a:rPr lang="de-DE" sz="1000" dirty="0">
                <a:solidFill>
                  <a:schemeClr val="tx2"/>
                </a:solidFill>
              </a:rPr>
              <a:t>Erklärung zur Plagiatsprüfung</a:t>
            </a:r>
          </a:p>
          <a:p>
            <a:pPr marL="0" indent="0">
              <a:buNone/>
            </a:pPr>
            <a:endParaRPr lang="de-DE" sz="1000" dirty="0">
              <a:solidFill>
                <a:schemeClr val="tx2"/>
              </a:solidFill>
            </a:endParaRPr>
          </a:p>
          <a:p>
            <a:pPr marL="0" indent="0">
              <a:buNone/>
            </a:pPr>
            <a:endParaRPr lang="de-DE" sz="1000" dirty="0">
              <a:solidFill>
                <a:schemeClr val="tx2"/>
              </a:solidFill>
            </a:endParaRPr>
          </a:p>
          <a:p>
            <a:pPr marL="0" indent="0">
              <a:buNone/>
            </a:pPr>
            <a:r>
              <a:rPr lang="de-DE" sz="1000" dirty="0">
                <a:solidFill>
                  <a:schemeClr val="tx2"/>
                </a:solidFill>
              </a:rPr>
              <a:t>Weiterhin erkläre ich mich einverstanden, dass </a:t>
            </a:r>
            <a:r>
              <a:rPr lang="de-DE" sz="1000">
                <a:solidFill>
                  <a:schemeClr val="tx2"/>
                </a:solidFill>
              </a:rPr>
              <a:t>meine in der </a:t>
            </a:r>
            <a:r>
              <a:rPr lang="de-DE" sz="1000" dirty="0">
                <a:solidFill>
                  <a:schemeClr val="tx2"/>
                </a:solidFill>
              </a:rPr>
              <a:t>Area Corporate Development eingereichte schriftliche Arbeit bei www.turnitin.com oder ähnlichen Plagiat-Prüfungstools der automatischen Plagiatsüberprüfung unterzogen werden kann. </a:t>
            </a:r>
            <a:endParaRPr lang="en-US" sz="1000" dirty="0">
              <a:solidFill>
                <a:schemeClr val="tx2"/>
              </a:solidFill>
            </a:endParaRPr>
          </a:p>
          <a:p>
            <a:pPr marL="0" indent="0">
              <a:buNone/>
            </a:pPr>
            <a:r>
              <a:rPr lang="de-DE" sz="1000" dirty="0">
                <a:solidFill>
                  <a:schemeClr val="tx2"/>
                </a:solidFill>
              </a:rPr>
              <a:t> </a:t>
            </a:r>
            <a:endParaRPr lang="en-US" sz="1000" dirty="0">
              <a:solidFill>
                <a:schemeClr val="tx2"/>
              </a:solidFill>
            </a:endParaRPr>
          </a:p>
          <a:p>
            <a:pPr marL="0" indent="0">
              <a:buNone/>
            </a:pPr>
            <a:r>
              <a:rPr lang="de-DE" sz="1000" dirty="0">
                <a:solidFill>
                  <a:schemeClr val="tx2"/>
                </a:solidFill>
              </a:rPr>
              <a:t>Die Überprüfung der Arbeit erfolgt ausschließlich durch Mitarbeiter des Lehrstuhls und wird nur anonymisiert und ohne eine dauerhafte Speicherung in der Datenbank des Plagiat-Prüfungstools stattfinden. </a:t>
            </a:r>
            <a:endParaRPr lang="en-US" sz="1000" dirty="0">
              <a:solidFill>
                <a:schemeClr val="tx2"/>
              </a:solidFill>
            </a:endParaRPr>
          </a:p>
          <a:p>
            <a:pPr marL="0" indent="0">
              <a:buNone/>
            </a:pPr>
            <a:r>
              <a:rPr lang="de-DE" sz="1000" dirty="0">
                <a:solidFill>
                  <a:schemeClr val="tx2"/>
                </a:solidFill>
              </a:rPr>
              <a:t> </a:t>
            </a:r>
            <a:endParaRPr lang="en-US" sz="1000" dirty="0">
              <a:solidFill>
                <a:schemeClr val="tx2"/>
              </a:solidFill>
            </a:endParaRPr>
          </a:p>
          <a:p>
            <a:pPr marL="0" indent="0">
              <a:buNone/>
            </a:pPr>
            <a:r>
              <a:rPr lang="de-DE" sz="1000" dirty="0">
                <a:solidFill>
                  <a:schemeClr val="tx2"/>
                </a:solidFill>
              </a:rPr>
              <a:t>Ich versichere, dass die eingereichte elektronische Fassung exakt der vorliegenden Arbeit entspricht. Ich bin darauf hingewiesen worden, dass das Ergebnis der Plagiatsüberprüfung, das sich auf eine Nutzung von fremden, nicht kenntlich gemachten Quellen schließen lässt, einen Täuschungsversuch darstellt. Die Arbeit wird in diesem Fall als nicht bestandene Prüfungsleistung gewertet. Weitere Maßnahmen prüfungsrechtlicher oder strafrechtlicher Art können in Rücksprache mit dem Prüfungsamt veranlasst werden.</a:t>
            </a:r>
            <a:endParaRPr lang="en-US" sz="1000" dirty="0">
              <a:solidFill>
                <a:schemeClr val="tx2"/>
              </a:solidFill>
            </a:endParaRPr>
          </a:p>
          <a:p>
            <a:pPr marL="0" indent="0">
              <a:buNone/>
            </a:pPr>
            <a:r>
              <a:rPr lang="de-DE" sz="1000" dirty="0">
                <a:solidFill>
                  <a:schemeClr val="tx2"/>
                </a:solidFill>
              </a:rPr>
              <a:t> </a:t>
            </a:r>
            <a:endParaRPr lang="en-US" sz="1000" dirty="0">
              <a:solidFill>
                <a:schemeClr val="tx2"/>
              </a:solidFill>
            </a:endParaRPr>
          </a:p>
          <a:p>
            <a:pPr marL="0" indent="0">
              <a:buNone/>
            </a:pPr>
            <a:r>
              <a:rPr lang="de-DE" sz="1000" dirty="0">
                <a:solidFill>
                  <a:schemeClr val="tx2"/>
                </a:solidFill>
              </a:rPr>
              <a:t> </a:t>
            </a:r>
            <a:endParaRPr lang="en-US" sz="1000" dirty="0">
              <a:solidFill>
                <a:schemeClr val="tx2"/>
              </a:solidFill>
            </a:endParaRPr>
          </a:p>
          <a:p>
            <a:pPr marL="0" indent="0">
              <a:buNone/>
            </a:pPr>
            <a:r>
              <a:rPr lang="de-DE" sz="1000" dirty="0">
                <a:solidFill>
                  <a:schemeClr val="tx2"/>
                </a:solidFill>
              </a:rPr>
              <a:t> </a:t>
            </a:r>
            <a:endParaRPr lang="en-US" sz="1000" dirty="0">
              <a:solidFill>
                <a:schemeClr val="tx2"/>
              </a:solidFill>
            </a:endParaRPr>
          </a:p>
          <a:p>
            <a:pPr marL="0" indent="0">
              <a:buNone/>
            </a:pPr>
            <a:r>
              <a:rPr lang="de-DE" sz="1000" dirty="0">
                <a:solidFill>
                  <a:schemeClr val="tx2"/>
                </a:solidFill>
              </a:rPr>
              <a:t>_______________________			_______________________</a:t>
            </a:r>
            <a:endParaRPr lang="en-US" sz="1000" dirty="0">
              <a:solidFill>
                <a:schemeClr val="tx2"/>
              </a:solidFill>
            </a:endParaRPr>
          </a:p>
          <a:p>
            <a:pPr marL="0" indent="0">
              <a:buNone/>
            </a:pPr>
            <a:r>
              <a:rPr lang="de-DE" sz="1000" dirty="0">
                <a:solidFill>
                  <a:schemeClr val="tx2"/>
                </a:solidFill>
              </a:rPr>
              <a:t>Ort, Datum					Unterschrift</a:t>
            </a:r>
            <a:endParaRPr lang="en-US" sz="1000" dirty="0">
              <a:solidFill>
                <a:schemeClr val="tx2"/>
              </a:solidFill>
            </a:endParaRPr>
          </a:p>
          <a:p>
            <a:pPr marL="0" indent="0">
              <a:buNone/>
            </a:pPr>
            <a:endParaRPr lang="en-US" sz="1000" dirty="0">
              <a:solidFill>
                <a:schemeClr val="tx2"/>
              </a:solidFill>
            </a:endParaRPr>
          </a:p>
        </p:txBody>
      </p:sp>
    </p:spTree>
    <p:extLst>
      <p:ext uri="{BB962C8B-B14F-4D97-AF65-F5344CB8AC3E}">
        <p14:creationId xmlns:p14="http://schemas.microsoft.com/office/powerpoint/2010/main" val="4215931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e-DE" dirty="0"/>
            </a:br>
            <a:r>
              <a:rPr lang="de-DE" dirty="0"/>
              <a:t>Informationen zur Abgabe</a:t>
            </a:r>
            <a:endParaRPr lang="en-US" dirty="0"/>
          </a:p>
        </p:txBody>
      </p:sp>
      <p:sp>
        <p:nvSpPr>
          <p:cNvPr id="3" name="Inhaltsplatzhalter 2"/>
          <p:cNvSpPr>
            <a:spLocks noGrp="1"/>
          </p:cNvSpPr>
          <p:nvPr>
            <p:ph idx="1"/>
          </p:nvPr>
        </p:nvSpPr>
        <p:spPr/>
        <p:txBody>
          <a:bodyPr/>
          <a:lstStyle/>
          <a:p>
            <a:pPr marL="0" indent="0">
              <a:buNone/>
            </a:pPr>
            <a:endParaRPr lang="de-DE" dirty="0">
              <a:solidFill>
                <a:srgbClr val="175588"/>
              </a:solidFill>
            </a:endParaRPr>
          </a:p>
          <a:p>
            <a:pPr marL="0" indent="0">
              <a:buNone/>
            </a:pPr>
            <a:endParaRPr lang="de-DE" dirty="0"/>
          </a:p>
          <a:p>
            <a:pPr marL="0" indent="0">
              <a:buNone/>
            </a:pPr>
            <a:r>
              <a:rPr lang="de-DE" dirty="0"/>
              <a:t>Weitere Informationen zu formalen Anforderungen und der Abgabe ihrer Bachelor-/Master-Arbeit entnehmen Sie bitte den Seiten des </a:t>
            </a:r>
            <a:r>
              <a:rPr lang="de-DE" b="1" dirty="0"/>
              <a:t>Prüfungsamts.</a:t>
            </a:r>
            <a:endParaRPr lang="de-DE" dirty="0"/>
          </a:p>
          <a:p>
            <a:pPr marL="0" indent="0">
              <a:buNone/>
            </a:pPr>
            <a:endParaRPr lang="de-DE" dirty="0"/>
          </a:p>
          <a:p>
            <a:pPr marL="0" indent="0">
              <a:buNone/>
            </a:pPr>
            <a:endParaRPr lang="de-DE" dirty="0"/>
          </a:p>
          <a:p>
            <a:pPr marL="0" indent="0" algn="ctr">
              <a:buNone/>
            </a:pPr>
            <a:r>
              <a:rPr lang="de-DE"/>
              <a:t>https://wiso.uni-koeln.de/de/fakultaet/dekanat/pruefungsaemter/startseite</a:t>
            </a:r>
            <a:endParaRPr lang="en-US" dirty="0">
              <a:solidFill>
                <a:srgbClr val="175588"/>
              </a:solidFill>
            </a:endParaRPr>
          </a:p>
        </p:txBody>
      </p:sp>
    </p:spTree>
    <p:extLst>
      <p:ext uri="{BB962C8B-B14F-4D97-AF65-F5344CB8AC3E}">
        <p14:creationId xmlns:p14="http://schemas.microsoft.com/office/powerpoint/2010/main" val="114307352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E298A5E5-9002-7B41-84E5-F3DF18207976}"/>
              </a:ext>
            </a:extLst>
          </p:cNvPr>
          <p:cNvGraphicFramePr>
            <a:graphicFrameLocks noChangeAspect="1"/>
          </p:cNvGraphicFramePr>
          <p:nvPr>
            <p:custDataLst>
              <p:tags r:id="rId1"/>
            </p:custDataLst>
            <p:extLst>
              <p:ext uri="{D42A27DB-BD31-4B8C-83A1-F6EECF244321}">
                <p14:modId xmlns:p14="http://schemas.microsoft.com/office/powerpoint/2010/main" val="262365246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Folie" r:id="rId4" imgW="7772400" imgH="10058400" progId="TCLayout.ActiveDocument.1">
                  <p:embed/>
                </p:oleObj>
              </mc:Choice>
              <mc:Fallback>
                <p:oleObj name="think-cell Folie" r:id="rId4" imgW="7772400" imgH="10058400" progId="TCLayout.ActiveDocument.1">
                  <p:embed/>
                  <p:pic>
                    <p:nvPicPr>
                      <p:cNvPr id="0" name=""/>
                      <p:cNvPicPr/>
                      <p:nvPr/>
                    </p:nvPicPr>
                    <p:blipFill>
                      <a:blip r:embed="rId5"/>
                      <a:stretch>
                        <a:fillRect/>
                      </a:stretch>
                    </p:blipFill>
                    <p:spPr>
                      <a:xfrm>
                        <a:off x="1588" y="1588"/>
                        <a:ext cx="1227" cy="1588"/>
                      </a:xfrm>
                      <a:prstGeom prst="rect">
                        <a:avLst/>
                      </a:prstGeom>
                    </p:spPr>
                  </p:pic>
                </p:oleObj>
              </mc:Fallback>
            </mc:AlternateContent>
          </a:graphicData>
        </a:graphic>
      </p:graphicFrame>
      <p:sp>
        <p:nvSpPr>
          <p:cNvPr id="3" name="Titel 2"/>
          <p:cNvSpPr>
            <a:spLocks noGrp="1"/>
          </p:cNvSpPr>
          <p:nvPr>
            <p:ph type="title"/>
          </p:nvPr>
        </p:nvSpPr>
        <p:spPr>
          <a:prstGeom prst="rect">
            <a:avLst/>
          </a:prstGeom>
        </p:spPr>
        <p:txBody>
          <a:bodyPr vert="horz"/>
          <a:lstStyle/>
          <a:p>
            <a:br>
              <a:rPr lang="de-DE" dirty="0"/>
            </a:br>
            <a:r>
              <a:rPr lang="de-DE" dirty="0"/>
              <a:t>Generelle Anmerkungen</a:t>
            </a:r>
          </a:p>
        </p:txBody>
      </p:sp>
      <p:sp>
        <p:nvSpPr>
          <p:cNvPr id="2" name="Inhaltsplatzhalter 1"/>
          <p:cNvSpPr>
            <a:spLocks noGrp="1"/>
          </p:cNvSpPr>
          <p:nvPr>
            <p:ph idx="1"/>
          </p:nvPr>
        </p:nvSpPr>
        <p:spPr>
          <a:prstGeom prst="rect">
            <a:avLst/>
          </a:prstGeom>
          <a:ln>
            <a:noFill/>
          </a:ln>
        </p:spPr>
        <p:txBody>
          <a:bodyPr>
            <a:normAutofit/>
          </a:bodyPr>
          <a:lstStyle/>
          <a:p>
            <a:r>
              <a:rPr lang="de-DE" sz="1600" dirty="0"/>
              <a:t>Fachterminologie ist zu benutzen, Fachbegriffe sind bei erster Verwendung zu definieren</a:t>
            </a:r>
          </a:p>
          <a:p>
            <a:r>
              <a:rPr lang="de-DE" sz="1600" dirty="0"/>
              <a:t>Eine präzise Ausdrucksweise kann am besten durch einfache (kurze) und klare Sätze erreicht werden</a:t>
            </a:r>
          </a:p>
          <a:p>
            <a:r>
              <a:rPr lang="de-DE" sz="1600" dirty="0"/>
              <a:t>Die „Ich“- bzw. „Wir“-Form ist in deutschen wissenschaftlichen Arbeiten nicht gebräuchlich (nur bei englischen Arbeiten gestattet)</a:t>
            </a:r>
          </a:p>
          <a:p>
            <a:r>
              <a:rPr lang="de-DE" sz="1600" dirty="0"/>
              <a:t>Keine „man“-Form, d.h. nicht „Man weiß, </a:t>
            </a:r>
            <a:r>
              <a:rPr lang="de-DE" sz="1600" dirty="0" err="1"/>
              <a:t>dass.</a:t>
            </a:r>
            <a:r>
              <a:rPr lang="de-DE" sz="1600" dirty="0"/>
              <a:t>..“ etc.</a:t>
            </a:r>
          </a:p>
          <a:p>
            <a:r>
              <a:rPr lang="de-DE" sz="1600" dirty="0"/>
              <a:t>Möglichst geschlechtsneutrale Sprache bzw. Benutzung beider Geschlechtsformen</a:t>
            </a:r>
          </a:p>
          <a:p>
            <a:r>
              <a:rPr lang="de-DE" sz="1600" dirty="0"/>
              <a:t>Formale Mängel haben einen (negativen) Einfluss auf die Note</a:t>
            </a:r>
          </a:p>
          <a:p>
            <a:r>
              <a:rPr lang="de-DE" sz="1600" dirty="0"/>
              <a:t>Hilfreiche Informationen zum Verfassen wissenschaftlicher Arbeiten:</a:t>
            </a:r>
          </a:p>
          <a:p>
            <a:pPr marL="363538" indent="0">
              <a:buNone/>
            </a:pPr>
            <a:r>
              <a:rPr lang="de-DE" sz="1600" dirty="0">
                <a:hlinkClick r:id="rId6"/>
              </a:rPr>
              <a:t>https://www.springer.com/gp/authors-editors/authorandreviewertutorials/writinginenglish/overview/10252642</a:t>
            </a:r>
            <a:endParaRPr lang="de-DE" sz="1600" dirty="0"/>
          </a:p>
        </p:txBody>
      </p:sp>
    </p:spTree>
    <p:extLst>
      <p:ext uri="{BB962C8B-B14F-4D97-AF65-F5344CB8AC3E}">
        <p14:creationId xmlns:p14="http://schemas.microsoft.com/office/powerpoint/2010/main" val="393848148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prstGeom prst="rect">
            <a:avLst/>
          </a:prstGeom>
        </p:spPr>
        <p:txBody>
          <a:bodyPr/>
          <a:lstStyle/>
          <a:p>
            <a:br>
              <a:rPr lang="de-DE" dirty="0"/>
            </a:br>
            <a:r>
              <a:rPr lang="de-DE" dirty="0"/>
              <a:t>Inhaltsverzeichnis</a:t>
            </a:r>
          </a:p>
        </p:txBody>
      </p:sp>
      <p:sp>
        <p:nvSpPr>
          <p:cNvPr id="2" name="Inhaltsplatzhalter 1"/>
          <p:cNvSpPr>
            <a:spLocks noGrp="1"/>
          </p:cNvSpPr>
          <p:nvPr>
            <p:ph idx="1"/>
          </p:nvPr>
        </p:nvSpPr>
        <p:spPr>
          <a:prstGeom prst="rect">
            <a:avLst/>
          </a:prstGeom>
        </p:spPr>
        <p:txBody>
          <a:bodyPr>
            <a:normAutofit/>
          </a:bodyPr>
          <a:lstStyle/>
          <a:p>
            <a:r>
              <a:rPr lang="de-DE" dirty="0"/>
              <a:t>Orientiert sich am Aufbau eines wissenschaftlichen Journal-Artikels</a:t>
            </a:r>
          </a:p>
          <a:p>
            <a:r>
              <a:rPr lang="de-DE" dirty="0"/>
              <a:t>Enthält die Auflistung aller Gliederungspunkte bzw. Überschriften der Arbeit </a:t>
            </a:r>
          </a:p>
          <a:p>
            <a:r>
              <a:rPr lang="de-DE" dirty="0"/>
              <a:t>In genau dem gleichen Wortlaut wie im Text der Arbeit</a:t>
            </a:r>
          </a:p>
          <a:p>
            <a:r>
              <a:rPr lang="de-DE" dirty="0"/>
              <a:t>Mit Angabe der entsprechenden Seitenzahlen</a:t>
            </a:r>
          </a:p>
          <a:p>
            <a:r>
              <a:rPr lang="de-DE" dirty="0"/>
              <a:t>Titelseite und Inhaltsverzeichnis werden selbst nicht mit aufgenommen wohl aber Abkürzungs-, Tabellen- und Abbildungsverzeichnis, Literaturverzeichnis und Anhang mit entsprechenden Seitenangaben</a:t>
            </a:r>
          </a:p>
        </p:txBody>
      </p:sp>
    </p:spTree>
    <p:extLst>
      <p:ext uri="{BB962C8B-B14F-4D97-AF65-F5344CB8AC3E}">
        <p14:creationId xmlns:p14="http://schemas.microsoft.com/office/powerpoint/2010/main" val="342490140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prstGeom prst="rect">
            <a:avLst/>
          </a:prstGeom>
        </p:spPr>
        <p:txBody>
          <a:bodyPr/>
          <a:lstStyle/>
          <a:p>
            <a:br>
              <a:rPr lang="de-DE" dirty="0"/>
            </a:br>
            <a:r>
              <a:rPr lang="de-DE" dirty="0"/>
              <a:t>Sonstige Verzeichnisse</a:t>
            </a:r>
          </a:p>
        </p:txBody>
      </p:sp>
      <p:sp>
        <p:nvSpPr>
          <p:cNvPr id="2" name="Inhaltsplatzhalter 1"/>
          <p:cNvSpPr>
            <a:spLocks noGrp="1"/>
          </p:cNvSpPr>
          <p:nvPr>
            <p:ph idx="1"/>
          </p:nvPr>
        </p:nvSpPr>
        <p:spPr>
          <a:prstGeom prst="rect">
            <a:avLst/>
          </a:prstGeom>
        </p:spPr>
        <p:txBody>
          <a:bodyPr>
            <a:normAutofit/>
          </a:bodyPr>
          <a:lstStyle/>
          <a:p>
            <a:r>
              <a:rPr lang="de-DE" dirty="0"/>
              <a:t>Abkürzungsverzeichnis: enthält nur Formulierungen, die nicht allgemein gebräuchlich sind (als Orientierungshilfe gilt der Duden), wobei nur die in der Arbeit verwendeten Abkürzungen aufzuführen sind</a:t>
            </a:r>
          </a:p>
          <a:p>
            <a:r>
              <a:rPr lang="de-DE" dirty="0"/>
              <a:t>Abbildungs- und Tabellenverzeichnis: Nur falls mindestens eine Abbildung / Tabelle enthalten, zu nennen sind jeweils Nummer, Überschrift und Seitenangabe</a:t>
            </a:r>
          </a:p>
          <a:p>
            <a:r>
              <a:rPr lang="de-DE" dirty="0"/>
              <a:t>Ein Vorwort ist nicht Bestandteil von Abschlussarbeiten oder Haus- und Projektarbeiten</a:t>
            </a:r>
          </a:p>
        </p:txBody>
      </p:sp>
    </p:spTree>
    <p:extLst>
      <p:ext uri="{BB962C8B-B14F-4D97-AF65-F5344CB8AC3E}">
        <p14:creationId xmlns:p14="http://schemas.microsoft.com/office/powerpoint/2010/main" val="20388460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ACC5DB-4A79-AE45-AF9A-177E4FA3BB22}"/>
              </a:ext>
            </a:extLst>
          </p:cNvPr>
          <p:cNvSpPr>
            <a:spLocks noGrp="1"/>
          </p:cNvSpPr>
          <p:nvPr>
            <p:ph type="title"/>
          </p:nvPr>
        </p:nvSpPr>
        <p:spPr/>
        <p:txBody>
          <a:bodyPr/>
          <a:lstStyle/>
          <a:p>
            <a:br>
              <a:rPr lang="de-DE" dirty="0"/>
            </a:br>
            <a:r>
              <a:rPr lang="de-DE" dirty="0"/>
              <a:t>APA Zitation</a:t>
            </a:r>
          </a:p>
        </p:txBody>
      </p:sp>
      <p:sp>
        <p:nvSpPr>
          <p:cNvPr id="3" name="Inhaltsplatzhalter 2">
            <a:extLst>
              <a:ext uri="{FF2B5EF4-FFF2-40B4-BE49-F238E27FC236}">
                <a16:creationId xmlns:a16="http://schemas.microsoft.com/office/drawing/2014/main" id="{B3375282-23BB-1046-A890-B1EDA5007EB6}"/>
              </a:ext>
            </a:extLst>
          </p:cNvPr>
          <p:cNvSpPr>
            <a:spLocks noGrp="1"/>
          </p:cNvSpPr>
          <p:nvPr>
            <p:ph idx="1"/>
          </p:nvPr>
        </p:nvSpPr>
        <p:spPr/>
        <p:txBody>
          <a:bodyPr/>
          <a:lstStyle/>
          <a:p>
            <a:pPr marL="0" indent="0">
              <a:buNone/>
            </a:pPr>
            <a:r>
              <a:rPr lang="de-DE" b="1" dirty="0"/>
              <a:t>Zitieren nach dem APA-Stil</a:t>
            </a:r>
            <a:endParaRPr lang="de-DE" dirty="0"/>
          </a:p>
          <a:p>
            <a:r>
              <a:rPr lang="de-DE" dirty="0"/>
              <a:t>Für Hausarbeiten an unserem Lehrstuhl muss die APA-Zitation genutzt werden.  </a:t>
            </a:r>
          </a:p>
          <a:p>
            <a:r>
              <a:rPr lang="de-DE" dirty="0"/>
              <a:t>Der APA-Stil basiert auf einem Autor-Datum-System, wobei im </a:t>
            </a:r>
            <a:r>
              <a:rPr lang="de-DE" b="1" dirty="0"/>
              <a:t>Text verkürzt auf die Quelle verwiesen</a:t>
            </a:r>
            <a:r>
              <a:rPr lang="de-DE" dirty="0"/>
              <a:t> wird und die </a:t>
            </a:r>
            <a:r>
              <a:rPr lang="de-DE" b="1" dirty="0"/>
              <a:t>vollständige Quellenangabe in die Literaturliste </a:t>
            </a:r>
            <a:r>
              <a:rPr lang="de-DE" dirty="0"/>
              <a:t>aufgenommen wird. Fußnoten werden dementsprechend nicht benötigt.</a:t>
            </a:r>
          </a:p>
          <a:p>
            <a:r>
              <a:rPr lang="de-DE" dirty="0"/>
              <a:t>Die Deutsche Gesellschaft für Psychologie bietet ausführliche Richtlinien für deutsche Werke an</a:t>
            </a:r>
            <a:br>
              <a:rPr lang="de-DE" dirty="0"/>
            </a:br>
            <a:r>
              <a:rPr lang="de-DE" dirty="0"/>
              <a:t>(</a:t>
            </a:r>
            <a:r>
              <a:rPr lang="de-DE" dirty="0">
                <a:hlinkClick r:id="rId3">
                  <a:extLst>
                    <a:ext uri="{A12FA001-AC4F-418D-AE19-62706E023703}">
                      <ahyp:hlinkClr xmlns:ahyp="http://schemas.microsoft.com/office/drawing/2018/hyperlinkcolor" val="tx"/>
                    </a:ext>
                  </a:extLst>
                </a:hlinkClick>
              </a:rPr>
              <a:t>Link</a:t>
            </a:r>
            <a:r>
              <a:rPr lang="de-DE" dirty="0"/>
              <a:t>). Hierfür ist die Verwendung des VPN-Clients oder der Zugriff aus dem Netzwerk der Universität notwendig.</a:t>
            </a:r>
          </a:p>
          <a:p>
            <a:r>
              <a:rPr lang="de-DE" dirty="0"/>
              <a:t>Für eine vollständige und aktuelle Darstellung der APA-Zitierregeln, besuchen Sie bitte die APA-Homepage (https://</a:t>
            </a:r>
            <a:r>
              <a:rPr lang="de-DE" dirty="0" err="1"/>
              <a:t>apastyle.apa.org</a:t>
            </a:r>
            <a:r>
              <a:rPr lang="de-DE" dirty="0"/>
              <a:t>)</a:t>
            </a:r>
          </a:p>
          <a:p>
            <a:pPr lvl="1"/>
            <a:endParaRPr lang="de-DE" dirty="0"/>
          </a:p>
          <a:p>
            <a:pPr lvl="1"/>
            <a:endParaRPr lang="de-DE" dirty="0"/>
          </a:p>
        </p:txBody>
      </p:sp>
    </p:spTree>
    <p:extLst>
      <p:ext uri="{BB962C8B-B14F-4D97-AF65-F5344CB8AC3E}">
        <p14:creationId xmlns:p14="http://schemas.microsoft.com/office/powerpoint/2010/main" val="274798688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835316-F991-8C4D-90B4-2B844EC36B69}"/>
              </a:ext>
            </a:extLst>
          </p:cNvPr>
          <p:cNvSpPr>
            <a:spLocks noGrp="1"/>
          </p:cNvSpPr>
          <p:nvPr>
            <p:ph type="title"/>
          </p:nvPr>
        </p:nvSpPr>
        <p:spPr/>
        <p:txBody>
          <a:bodyPr/>
          <a:lstStyle/>
          <a:p>
            <a:br>
              <a:rPr lang="de-DE" dirty="0"/>
            </a:br>
            <a:r>
              <a:rPr lang="de-DE" dirty="0"/>
              <a:t>Zitierprogramme</a:t>
            </a:r>
          </a:p>
        </p:txBody>
      </p:sp>
      <p:sp>
        <p:nvSpPr>
          <p:cNvPr id="3" name="Inhaltsplatzhalter 2">
            <a:extLst>
              <a:ext uri="{FF2B5EF4-FFF2-40B4-BE49-F238E27FC236}">
                <a16:creationId xmlns:a16="http://schemas.microsoft.com/office/drawing/2014/main" id="{C7CB55F8-190F-EF42-9151-FE24199F6457}"/>
              </a:ext>
            </a:extLst>
          </p:cNvPr>
          <p:cNvSpPr>
            <a:spLocks noGrp="1"/>
          </p:cNvSpPr>
          <p:nvPr>
            <p:ph idx="1"/>
          </p:nvPr>
        </p:nvSpPr>
        <p:spPr/>
        <p:txBody>
          <a:bodyPr/>
          <a:lstStyle/>
          <a:p>
            <a:r>
              <a:rPr lang="de-DE" dirty="0"/>
              <a:t>Verwendung eines Literaturverwaltungsprograms wie Endnote oder </a:t>
            </a:r>
            <a:r>
              <a:rPr lang="de-DE" dirty="0" err="1"/>
              <a:t>Citavi</a:t>
            </a:r>
            <a:r>
              <a:rPr lang="de-DE" dirty="0"/>
              <a:t> wird empfohlen</a:t>
            </a:r>
          </a:p>
          <a:p>
            <a:r>
              <a:rPr lang="de-DE" dirty="0"/>
              <a:t>Beide Programme sind für Studierende kostenlos:</a:t>
            </a:r>
          </a:p>
          <a:p>
            <a:pPr lvl="1"/>
            <a:r>
              <a:rPr lang="de-DE" sz="1800" dirty="0" err="1"/>
              <a:t>Citavi</a:t>
            </a:r>
            <a:r>
              <a:rPr lang="de-DE" sz="1800" dirty="0"/>
              <a:t>: </a:t>
            </a:r>
            <a:r>
              <a:rPr lang="de-DE" sz="1800" dirty="0">
                <a:hlinkClick r:id="rId2"/>
              </a:rPr>
              <a:t>https://rrzk.uni-koeln.de/citavi-campuslizenz.html</a:t>
            </a:r>
            <a:endParaRPr lang="de-DE" sz="1800" dirty="0"/>
          </a:p>
          <a:p>
            <a:pPr lvl="1"/>
            <a:r>
              <a:rPr lang="de-DE" sz="1800" dirty="0"/>
              <a:t>Endnote: </a:t>
            </a:r>
            <a:r>
              <a:rPr lang="de-DE" sz="1800" dirty="0">
                <a:hlinkClick r:id="rId3"/>
              </a:rPr>
              <a:t>https://rrzk.uni-koeln.de/endnote-campuslizenz.html</a:t>
            </a:r>
            <a:endParaRPr lang="de-DE" sz="1800" dirty="0"/>
          </a:p>
          <a:p>
            <a:pPr lvl="1"/>
            <a:endParaRPr lang="de-DE" sz="1800" dirty="0"/>
          </a:p>
          <a:p>
            <a:pPr marL="452437" lvl="1" indent="0">
              <a:buNone/>
            </a:pPr>
            <a:endParaRPr lang="de-DE" sz="1800" dirty="0"/>
          </a:p>
          <a:p>
            <a:endParaRPr lang="de-DE" dirty="0"/>
          </a:p>
        </p:txBody>
      </p:sp>
    </p:spTree>
    <p:extLst>
      <p:ext uri="{BB962C8B-B14F-4D97-AF65-F5344CB8AC3E}">
        <p14:creationId xmlns:p14="http://schemas.microsoft.com/office/powerpoint/2010/main" val="287830588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C0D51-0884-354B-B2CB-B94847F003D6}"/>
              </a:ext>
            </a:extLst>
          </p:cNvPr>
          <p:cNvSpPr>
            <a:spLocks noGrp="1"/>
          </p:cNvSpPr>
          <p:nvPr>
            <p:ph type="title"/>
          </p:nvPr>
        </p:nvSpPr>
        <p:spPr/>
        <p:txBody>
          <a:bodyPr/>
          <a:lstStyle/>
          <a:p>
            <a:br>
              <a:rPr lang="de-DE" dirty="0"/>
            </a:br>
            <a:r>
              <a:rPr lang="de-DE" dirty="0"/>
              <a:t>Zitieren – „DOs and DON‘Ts“</a:t>
            </a:r>
          </a:p>
        </p:txBody>
      </p:sp>
      <p:sp>
        <p:nvSpPr>
          <p:cNvPr id="3" name="Inhaltsplatzhalter 2">
            <a:extLst>
              <a:ext uri="{FF2B5EF4-FFF2-40B4-BE49-F238E27FC236}">
                <a16:creationId xmlns:a16="http://schemas.microsoft.com/office/drawing/2014/main" id="{9C2E8503-7B57-7347-91DA-4EF1B4F156AE}"/>
              </a:ext>
            </a:extLst>
          </p:cNvPr>
          <p:cNvSpPr>
            <a:spLocks noGrp="1"/>
          </p:cNvSpPr>
          <p:nvPr>
            <p:ph idx="1"/>
          </p:nvPr>
        </p:nvSpPr>
        <p:spPr>
          <a:xfrm>
            <a:off x="285231" y="1522531"/>
            <a:ext cx="3566689" cy="4641439"/>
          </a:xfrm>
        </p:spPr>
        <p:txBody>
          <a:bodyPr/>
          <a:lstStyle/>
          <a:p>
            <a:pPr marL="0" indent="0">
              <a:buNone/>
            </a:pPr>
            <a:r>
              <a:rPr lang="de-DE" b="1" dirty="0">
                <a:solidFill>
                  <a:schemeClr val="tx1"/>
                </a:solidFill>
              </a:rPr>
              <a:t>DOs</a:t>
            </a:r>
          </a:p>
          <a:p>
            <a:pPr marL="0" indent="0">
              <a:buNone/>
            </a:pPr>
            <a:endParaRPr lang="de-DE" b="1" dirty="0">
              <a:solidFill>
                <a:schemeClr val="tx1"/>
              </a:solidFill>
            </a:endParaRPr>
          </a:p>
          <a:p>
            <a:r>
              <a:rPr lang="de-DE" dirty="0">
                <a:solidFill>
                  <a:schemeClr val="tx1"/>
                </a:solidFill>
              </a:rPr>
              <a:t>Verwendung wissenschaftlicher Aufsätze aus (internationalen) Fachzeitschriften (Journals)</a:t>
            </a:r>
          </a:p>
          <a:p>
            <a:r>
              <a:rPr lang="de-DE" dirty="0">
                <a:solidFill>
                  <a:schemeClr val="tx1"/>
                </a:solidFill>
              </a:rPr>
              <a:t>Sparsame Verwendung wörtlicher Zitate (z.B. zur Definition eines Begriffes)</a:t>
            </a:r>
          </a:p>
          <a:p>
            <a:endParaRPr lang="de-DE" sz="2000" dirty="0"/>
          </a:p>
        </p:txBody>
      </p:sp>
      <p:sp>
        <p:nvSpPr>
          <p:cNvPr id="4" name="Inhaltsplatzhalter 2">
            <a:extLst>
              <a:ext uri="{FF2B5EF4-FFF2-40B4-BE49-F238E27FC236}">
                <a16:creationId xmlns:a16="http://schemas.microsoft.com/office/drawing/2014/main" id="{DFCC27BE-2E95-1247-A41F-D5FB7BCA6018}"/>
              </a:ext>
            </a:extLst>
          </p:cNvPr>
          <p:cNvSpPr txBox="1">
            <a:spLocks/>
          </p:cNvSpPr>
          <p:nvPr/>
        </p:nvSpPr>
        <p:spPr>
          <a:xfrm>
            <a:off x="4860032" y="1522531"/>
            <a:ext cx="3350665" cy="4430007"/>
          </a:xfrm>
          <a:prstGeom prst="rect">
            <a:avLst/>
          </a:prstGeom>
        </p:spPr>
        <p:txBody>
          <a:bodyPr vert="horz"/>
          <a:lstStyle>
            <a:lvl1pPr marL="339725" indent="-339725" algn="l" defTabSz="754063" rtl="0" eaLnBrk="1" fontAlgn="base" hangingPunct="1">
              <a:spcBef>
                <a:spcPct val="20000"/>
              </a:spcBef>
              <a:spcAft>
                <a:spcPct val="0"/>
              </a:spcAft>
              <a:buClr>
                <a:srgbClr val="2B5A70"/>
              </a:buClr>
              <a:buSzPct val="100000"/>
              <a:buChar char="•"/>
              <a:defRPr sz="1800">
                <a:solidFill>
                  <a:srgbClr val="2B5A70"/>
                </a:solidFill>
                <a:latin typeface="Arial Narrow" panose="020B0606020202030204" pitchFamily="34" charset="0"/>
                <a:ea typeface="ＭＳ Ｐゴシック" charset="-128"/>
                <a:cs typeface="Arial" pitchFamily="34" charset="0"/>
              </a:defRPr>
            </a:lvl1pPr>
            <a:lvl2pPr marL="733425" indent="-280988" algn="l" defTabSz="754063" rtl="0" eaLnBrk="1" fontAlgn="base" hangingPunct="1">
              <a:spcBef>
                <a:spcPct val="20000"/>
              </a:spcBef>
              <a:spcAft>
                <a:spcPct val="0"/>
              </a:spcAft>
              <a:buSzPct val="100000"/>
              <a:buChar char="–"/>
              <a:defRPr sz="1600">
                <a:solidFill>
                  <a:srgbClr val="2B5A70"/>
                </a:solidFill>
                <a:latin typeface="Arial Narrow" panose="020B0606020202030204" pitchFamily="34" charset="0"/>
                <a:ea typeface="ＭＳ Ｐゴシック" charset="-128"/>
                <a:cs typeface="Arial" pitchFamily="34" charset="0"/>
              </a:defRPr>
            </a:lvl2pPr>
            <a:lvl3pPr marL="1130300" indent="-227013" algn="l" defTabSz="754063" rtl="0" eaLnBrk="1" fontAlgn="base" hangingPunct="1">
              <a:spcBef>
                <a:spcPct val="20000"/>
              </a:spcBef>
              <a:spcAft>
                <a:spcPct val="0"/>
              </a:spcAft>
              <a:buSzPct val="100000"/>
              <a:buChar char="•"/>
              <a:defRPr sz="1500">
                <a:solidFill>
                  <a:srgbClr val="2B5A70"/>
                </a:solidFill>
                <a:latin typeface="Arial Narrow" panose="020B0606020202030204" pitchFamily="34" charset="0"/>
                <a:ea typeface="ＭＳ Ｐゴシック" charset="-128"/>
                <a:cs typeface="Arial" pitchFamily="34" charset="0"/>
              </a:defRPr>
            </a:lvl3pPr>
            <a:lvl4pPr marL="1582738" indent="-227013" algn="l" defTabSz="754063" rtl="0" eaLnBrk="1" fontAlgn="base" hangingPunct="1">
              <a:spcBef>
                <a:spcPct val="20000"/>
              </a:spcBef>
              <a:spcAft>
                <a:spcPct val="0"/>
              </a:spcAft>
              <a:buSzPct val="100000"/>
              <a:buChar char="–"/>
              <a:defRPr sz="1400">
                <a:solidFill>
                  <a:srgbClr val="2B5A70"/>
                </a:solidFill>
                <a:latin typeface="Arial Narrow" panose="020B0606020202030204" pitchFamily="34" charset="0"/>
                <a:ea typeface="ＭＳ Ｐゴシック" charset="-128"/>
                <a:cs typeface="Arial" pitchFamily="34" charset="0"/>
              </a:defRPr>
            </a:lvl4pPr>
            <a:lvl5pPr marL="2033588" indent="-225425" algn="l" defTabSz="754063" rtl="0" eaLnBrk="1" fontAlgn="base" hangingPunct="1">
              <a:spcBef>
                <a:spcPct val="20000"/>
              </a:spcBef>
              <a:spcAft>
                <a:spcPct val="0"/>
              </a:spcAft>
              <a:buSzPct val="100000"/>
              <a:buChar char="•"/>
              <a:defRPr sz="1300">
                <a:solidFill>
                  <a:srgbClr val="2B5A70"/>
                </a:solidFill>
                <a:latin typeface="Arial Narrow" panose="020B0606020202030204" pitchFamily="34" charset="0"/>
                <a:ea typeface="ＭＳ Ｐゴシック" charset="-128"/>
                <a:cs typeface="Arial" pitchFamily="34" charset="0"/>
              </a:defRPr>
            </a:lvl5pPr>
            <a:lvl6pPr marL="24907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6pPr>
            <a:lvl7pPr marL="29479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7pPr>
            <a:lvl8pPr marL="34051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8pPr>
            <a:lvl9pPr marL="3862388" indent="-225425" algn="l" defTabSz="754063" rtl="0" eaLnBrk="1" fontAlgn="base" hangingPunct="1">
              <a:spcBef>
                <a:spcPct val="20000"/>
              </a:spcBef>
              <a:spcAft>
                <a:spcPct val="0"/>
              </a:spcAft>
              <a:buSzPct val="100000"/>
              <a:buChar char="•"/>
              <a:defRPr sz="2000">
                <a:solidFill>
                  <a:schemeClr val="tx1"/>
                </a:solidFill>
                <a:latin typeface="+mn-lt"/>
                <a:ea typeface="ＭＳ Ｐゴシック" charset="-128"/>
              </a:defRPr>
            </a:lvl9pPr>
          </a:lstStyle>
          <a:p>
            <a:pPr marL="0" indent="0">
              <a:buNone/>
            </a:pPr>
            <a:r>
              <a:rPr lang="de-DE" b="1" kern="0" dirty="0">
                <a:solidFill>
                  <a:schemeClr val="tx1"/>
                </a:solidFill>
              </a:rPr>
              <a:t>DON‘Ts</a:t>
            </a:r>
          </a:p>
          <a:p>
            <a:pPr marL="0" indent="0">
              <a:buNone/>
            </a:pPr>
            <a:endParaRPr lang="de-DE" b="1" kern="0" dirty="0">
              <a:solidFill>
                <a:schemeClr val="tx1"/>
              </a:solidFill>
            </a:endParaRPr>
          </a:p>
          <a:p>
            <a:r>
              <a:rPr lang="de-DE" kern="0" dirty="0">
                <a:solidFill>
                  <a:schemeClr val="tx1"/>
                </a:solidFill>
              </a:rPr>
              <a:t>Die Verwendung von Monographien ist möglichst zu vermeiden</a:t>
            </a:r>
          </a:p>
          <a:p>
            <a:r>
              <a:rPr lang="de-DE" kern="0" dirty="0">
                <a:solidFill>
                  <a:schemeClr val="tx1"/>
                </a:solidFill>
              </a:rPr>
              <a:t>Internetquellen sind möglichst zu vermeiden</a:t>
            </a:r>
          </a:p>
          <a:p>
            <a:r>
              <a:rPr lang="de-DE" dirty="0">
                <a:solidFill>
                  <a:schemeClr val="tx1"/>
                </a:solidFill>
              </a:rPr>
              <a:t>Plagiate (Geistiger Diebstahl), d.h. die Übernahme fremder Gedanken ohne entsprechenden Quellennachweis sind untersagt (zieht eine Bewertung mit „nicht ausreichend“ nach sich!)</a:t>
            </a:r>
            <a:endParaRPr lang="de-DE" kern="0" dirty="0">
              <a:solidFill>
                <a:schemeClr val="tx1"/>
              </a:solidFill>
            </a:endParaRPr>
          </a:p>
          <a:p>
            <a:endParaRPr lang="de-DE" sz="2000" kern="0" dirty="0"/>
          </a:p>
        </p:txBody>
      </p:sp>
      <p:cxnSp>
        <p:nvCxnSpPr>
          <p:cNvPr id="7" name="Gerade Verbindung 6">
            <a:extLst>
              <a:ext uri="{FF2B5EF4-FFF2-40B4-BE49-F238E27FC236}">
                <a16:creationId xmlns:a16="http://schemas.microsoft.com/office/drawing/2014/main" id="{31E1BCB0-ED84-824C-8512-1ED223E7E178}"/>
              </a:ext>
            </a:extLst>
          </p:cNvPr>
          <p:cNvCxnSpPr>
            <a:cxnSpLocks/>
          </p:cNvCxnSpPr>
          <p:nvPr/>
        </p:nvCxnSpPr>
        <p:spPr bwMode="auto">
          <a:xfrm>
            <a:off x="4283968" y="1412776"/>
            <a:ext cx="0" cy="4464496"/>
          </a:xfrm>
          <a:prstGeom prst="line">
            <a:avLst/>
          </a:prstGeom>
          <a:solidFill>
            <a:srgbClr val="EAEAEA"/>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039512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en-US" dirty="0"/>
            </a:br>
            <a:r>
              <a:rPr lang="en-US" dirty="0" err="1"/>
              <a:t>Qualität</a:t>
            </a:r>
            <a:r>
              <a:rPr lang="en-US" dirty="0"/>
              <a:t> von </a:t>
            </a:r>
            <a:r>
              <a:rPr lang="en-US" dirty="0" err="1"/>
              <a:t>wissenschaftlichen</a:t>
            </a:r>
            <a:r>
              <a:rPr lang="en-US" dirty="0"/>
              <a:t> </a:t>
            </a:r>
            <a:r>
              <a:rPr lang="en-US" dirty="0" err="1"/>
              <a:t>Studien</a:t>
            </a:r>
            <a:endParaRPr lang="en-US" dirty="0"/>
          </a:p>
        </p:txBody>
      </p:sp>
      <p:sp>
        <p:nvSpPr>
          <p:cNvPr id="3" name="Inhaltsplatzhalter 2"/>
          <p:cNvSpPr>
            <a:spLocks noGrp="1"/>
          </p:cNvSpPr>
          <p:nvPr>
            <p:ph idx="1"/>
          </p:nvPr>
        </p:nvSpPr>
        <p:spPr>
          <a:xfrm>
            <a:off x="285231" y="1441568"/>
            <a:ext cx="8573538" cy="4641439"/>
          </a:xfrm>
        </p:spPr>
        <p:txBody>
          <a:bodyPr/>
          <a:lstStyle/>
          <a:p>
            <a:pPr marL="0" indent="0">
              <a:buNone/>
            </a:pPr>
            <a:r>
              <a:rPr lang="de-DE" dirty="0"/>
              <a:t>Wir empfehlen ausschließlich Studien aus Top-Journals zu zitieren (VHB-JOURQUAL A, B, (C))</a:t>
            </a:r>
          </a:p>
          <a:p>
            <a:pPr marL="0" indent="0">
              <a:buNone/>
            </a:pPr>
            <a:endParaRPr lang="de-DE" dirty="0"/>
          </a:p>
          <a:p>
            <a:pPr lvl="0"/>
            <a:r>
              <a:rPr lang="en-US" dirty="0"/>
              <a:t>VHB </a:t>
            </a:r>
            <a:r>
              <a:rPr lang="en-US" dirty="0" err="1"/>
              <a:t>Jourqual</a:t>
            </a:r>
            <a:r>
              <a:rPr lang="en-US" dirty="0"/>
              <a:t> </a:t>
            </a:r>
            <a:r>
              <a:rPr lang="en-US" dirty="0">
                <a:hlinkClick r:id="rId3"/>
              </a:rPr>
              <a:t>https://vhbonline.org/vhb4you/vhb-jourqual/vhb-jourqual-3/gesamtliste</a:t>
            </a:r>
            <a:endParaRPr lang="en-US" dirty="0"/>
          </a:p>
          <a:p>
            <a:pPr lvl="0"/>
            <a:r>
              <a:rPr lang="en-US" dirty="0" err="1"/>
              <a:t>Handelsblattranking</a:t>
            </a:r>
            <a:r>
              <a:rPr lang="en-US" dirty="0"/>
              <a:t> </a:t>
            </a:r>
            <a:r>
              <a:rPr lang="en-US" dirty="0">
                <a:hlinkClick r:id="rId4"/>
              </a:rPr>
              <a:t>https://docs.google.com/spreadsheets/d/1GaU_tSl3kC2FtE7xYnSEIktSX9DUKei_qhQKipqyJQ4/pub?output=html</a:t>
            </a:r>
            <a:endParaRPr lang="en-US" dirty="0"/>
          </a:p>
          <a:p>
            <a:pPr lvl="0"/>
            <a:r>
              <a:rPr lang="en-US" dirty="0"/>
              <a:t>Association of </a:t>
            </a:r>
            <a:r>
              <a:rPr lang="en-US" dirty="0" err="1"/>
              <a:t>Bussiness</a:t>
            </a:r>
            <a:r>
              <a:rPr lang="en-US" dirty="0"/>
              <a:t> Schools </a:t>
            </a:r>
            <a:r>
              <a:rPr lang="en-US" dirty="0">
                <a:hlinkClick r:id="rId5"/>
              </a:rPr>
              <a:t>https://charteredabs.org/academic-journal-guide-2018/</a:t>
            </a:r>
            <a:endParaRPr lang="en-US" dirty="0"/>
          </a:p>
          <a:p>
            <a:endParaRPr lang="en-US" sz="1600" dirty="0"/>
          </a:p>
          <a:p>
            <a:endParaRPr lang="en-US" sz="1600" dirty="0"/>
          </a:p>
          <a:p>
            <a:endParaRPr lang="en-US" sz="1600" dirty="0"/>
          </a:p>
        </p:txBody>
      </p:sp>
      <p:pic>
        <p:nvPicPr>
          <p:cNvPr id="4" name="Grafik 3"/>
          <p:cNvPicPr>
            <a:picLocks noChangeAspect="1"/>
          </p:cNvPicPr>
          <p:nvPr/>
        </p:nvPicPr>
        <p:blipFill>
          <a:blip r:embed="rId6"/>
          <a:stretch>
            <a:fillRect/>
          </a:stretch>
        </p:blipFill>
        <p:spPr>
          <a:xfrm>
            <a:off x="539552" y="3645024"/>
            <a:ext cx="4521788" cy="2521593"/>
          </a:xfrm>
          <a:prstGeom prst="rect">
            <a:avLst/>
          </a:prstGeom>
        </p:spPr>
      </p:pic>
    </p:spTree>
    <p:extLst>
      <p:ext uri="{BB962C8B-B14F-4D97-AF65-F5344CB8AC3E}">
        <p14:creationId xmlns:p14="http://schemas.microsoft.com/office/powerpoint/2010/main" val="42383913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en-US" dirty="0"/>
            </a:br>
            <a:r>
              <a:rPr lang="en-US" dirty="0" err="1"/>
              <a:t>Effektive</a:t>
            </a:r>
            <a:r>
              <a:rPr lang="en-US" dirty="0"/>
              <a:t> </a:t>
            </a:r>
            <a:r>
              <a:rPr lang="en-US" dirty="0" err="1"/>
              <a:t>Literaturrecherche</a:t>
            </a:r>
            <a:r>
              <a:rPr lang="en-US" dirty="0"/>
              <a:t> I</a:t>
            </a:r>
          </a:p>
        </p:txBody>
      </p:sp>
      <p:sp>
        <p:nvSpPr>
          <p:cNvPr id="3" name="Inhaltsplatzhalter 2"/>
          <p:cNvSpPr>
            <a:spLocks noGrp="1"/>
          </p:cNvSpPr>
          <p:nvPr>
            <p:ph idx="1"/>
          </p:nvPr>
        </p:nvSpPr>
        <p:spPr/>
        <p:txBody>
          <a:bodyPr/>
          <a:lstStyle/>
          <a:p>
            <a:pPr marL="0" lvl="0" indent="0">
              <a:spcBef>
                <a:spcPts val="0"/>
              </a:spcBef>
              <a:spcAft>
                <a:spcPts val="0"/>
              </a:spcAft>
              <a:buNone/>
            </a:pPr>
            <a:r>
              <a:rPr lang="de-DE" b="1" dirty="0"/>
              <a:t>Was tun wenn…</a:t>
            </a:r>
          </a:p>
          <a:p>
            <a:pPr marL="0" lvl="0" indent="0">
              <a:spcBef>
                <a:spcPts val="0"/>
              </a:spcBef>
              <a:spcAft>
                <a:spcPts val="0"/>
              </a:spcAft>
              <a:buNone/>
            </a:pPr>
            <a:endParaRPr lang="de-DE" b="1" dirty="0"/>
          </a:p>
          <a:p>
            <a:pPr marL="65087" indent="0" defTabSz="804863">
              <a:spcBef>
                <a:spcPts val="0"/>
              </a:spcBef>
              <a:spcAft>
                <a:spcPts val="0"/>
              </a:spcAft>
              <a:buNone/>
            </a:pPr>
            <a:r>
              <a:rPr lang="de-DE" b="1" dirty="0"/>
              <a:t> …Sie nur wenig Literatur finden</a:t>
            </a:r>
          </a:p>
          <a:p>
            <a:pPr marL="750887" lvl="1" indent="-285750" defTabSz="804863">
              <a:spcBef>
                <a:spcPts val="0"/>
              </a:spcBef>
              <a:spcAft>
                <a:spcPts val="0"/>
              </a:spcAft>
              <a:buFont typeface="Arial" panose="020B0604020202020204" pitchFamily="34" charset="0"/>
              <a:buChar char="•"/>
            </a:pPr>
            <a:r>
              <a:rPr lang="de-DE" sz="1800" dirty="0"/>
              <a:t>Schauen Sie in das Literaturverzeichnis der von Ihnen gefundenen Quellen (Rückwärtssuche)</a:t>
            </a:r>
          </a:p>
          <a:p>
            <a:pPr marL="750887" lvl="1" indent="-285750" defTabSz="804863">
              <a:spcBef>
                <a:spcPts val="0"/>
              </a:spcBef>
              <a:spcAft>
                <a:spcPts val="0"/>
              </a:spcAft>
              <a:buFont typeface="Arial" panose="020B0604020202020204" pitchFamily="34" charset="0"/>
              <a:buChar char="•"/>
            </a:pPr>
            <a:r>
              <a:rPr lang="de-DE" sz="1800" dirty="0"/>
              <a:t>Oder schauen Sie, wer die von Ihnen gefundene Literatur zitiert (Vorwärtssuche); z.B. Google Scholar „zitiert durch“</a:t>
            </a:r>
          </a:p>
          <a:p>
            <a:pPr marL="465137" lvl="1" indent="0" defTabSz="804863">
              <a:spcBef>
                <a:spcPts val="0"/>
              </a:spcBef>
              <a:spcAft>
                <a:spcPts val="0"/>
              </a:spcAft>
              <a:buNone/>
            </a:pPr>
            <a:endParaRPr lang="de-DE" sz="1800" dirty="0"/>
          </a:p>
          <a:p>
            <a:pPr marL="63500" indent="0" defTabSz="804863">
              <a:spcBef>
                <a:spcPts val="0"/>
              </a:spcBef>
              <a:spcAft>
                <a:spcPts val="0"/>
              </a:spcAft>
              <a:buNone/>
            </a:pPr>
            <a:r>
              <a:rPr lang="de-DE" b="1" dirty="0"/>
              <a:t> …Sie aus dem Internet, Büchern oder Skripten zitieren möchten</a:t>
            </a:r>
          </a:p>
          <a:p>
            <a:pPr marL="755649" lvl="1" indent="-285750" defTabSz="804863">
              <a:spcBef>
                <a:spcPts val="0"/>
              </a:spcBef>
              <a:spcAft>
                <a:spcPts val="0"/>
              </a:spcAft>
              <a:buFont typeface="Arial" panose="020B0604020202020204" pitchFamily="34" charset="0"/>
              <a:buChar char="•"/>
            </a:pPr>
            <a:r>
              <a:rPr lang="de-DE" sz="1800" dirty="0"/>
              <a:t>Suchen Sie nach der Primärquelle </a:t>
            </a:r>
          </a:p>
          <a:p>
            <a:pPr marL="755649" lvl="1" indent="-285750" defTabSz="804863">
              <a:spcBef>
                <a:spcPts val="0"/>
              </a:spcBef>
              <a:spcAft>
                <a:spcPts val="0"/>
              </a:spcAft>
              <a:buFont typeface="Arial" panose="020B0604020202020204" pitchFamily="34" charset="0"/>
              <a:buChar char="•"/>
            </a:pPr>
            <a:r>
              <a:rPr lang="de-DE" sz="1800" dirty="0"/>
              <a:t>Wenn Sie keine Primärquelle finden können: </a:t>
            </a:r>
          </a:p>
          <a:p>
            <a:pPr lvl="2">
              <a:buFont typeface="Arial" panose="020B0604020202020204" pitchFamily="34" charset="0"/>
              <a:buChar char="–"/>
            </a:pPr>
            <a:r>
              <a:rPr lang="de-DE" sz="1600" dirty="0">
                <a:solidFill>
                  <a:schemeClr val="tx1"/>
                </a:solidFill>
              </a:rPr>
              <a:t>Beurteilen Sie die Glaubwürdigkeit der Quelle</a:t>
            </a:r>
          </a:p>
          <a:p>
            <a:pPr lvl="2">
              <a:buFont typeface="Arial" panose="020B0604020202020204" pitchFamily="34" charset="0"/>
              <a:buChar char="–"/>
            </a:pPr>
            <a:r>
              <a:rPr lang="de-DE" sz="1600" dirty="0">
                <a:solidFill>
                  <a:schemeClr val="tx1"/>
                </a:solidFill>
              </a:rPr>
              <a:t>Bewerten Sie die Ergebnisse nicht übermäßig</a:t>
            </a:r>
          </a:p>
          <a:p>
            <a:pPr lvl="2">
              <a:buFont typeface="Arial" panose="020B0604020202020204" pitchFamily="34" charset="0"/>
              <a:buChar char="–"/>
            </a:pPr>
            <a:r>
              <a:rPr lang="de-DE" sz="1600" dirty="0">
                <a:solidFill>
                  <a:schemeClr val="tx1"/>
                </a:solidFill>
              </a:rPr>
              <a:t>Gehen Sie, wenn nötig, kritisch auf die Glaubwürdigkeit in der Arbeit ein</a:t>
            </a:r>
          </a:p>
          <a:p>
            <a:pPr>
              <a:buFont typeface="Wingdings" panose="05000000000000000000" pitchFamily="2" charset="2"/>
              <a:buChar char="§"/>
            </a:pPr>
            <a:endParaRPr lang="de-DE" dirty="0"/>
          </a:p>
        </p:txBody>
      </p:sp>
    </p:spTree>
    <p:extLst>
      <p:ext uri="{BB962C8B-B14F-4D97-AF65-F5344CB8AC3E}">
        <p14:creationId xmlns:p14="http://schemas.microsoft.com/office/powerpoint/2010/main" val="369345969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Controlling regionaler Unternehmenseinheiten">
  <a:themeElements>
    <a:clrScheme name="Benutzerdefiniert 1">
      <a:dk1>
        <a:srgbClr val="2B597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rgbClr val="000066"/>
          </a:solidFill>
          <a:prstDash val="solid"/>
          <a:round/>
          <a:headEnd type="none" w="med" len="med"/>
          <a:tailEnd type="none" w="med" len="med"/>
        </a:ln>
        <a:effectLst/>
      </a:spPr>
      <a:bodyPr vert="horz" wrap="square" lIns="0" tIns="0" rIns="0" bIns="0" numCol="1" rtlCol="0" anchor="ctr" anchorCtr="0" compatLnSpc="1">
        <a:prstTxWarp prst="textNoShape">
          <a:avLst/>
        </a:prstTxWarp>
      </a:bodyPr>
      <a:lstStyle>
        <a:defPPr>
          <a:defRPr dirty="0" smtClean="0"/>
        </a:defPPr>
      </a:lstStyle>
    </a:spDef>
    <a:lnDef>
      <a:spPr bwMode="auto">
        <a:xfrm>
          <a:off x="0" y="0"/>
          <a:ext cx="1" cy="1"/>
        </a:xfrm>
        <a:custGeom>
          <a:avLst/>
          <a:gdLst/>
          <a:ahLst/>
          <a:cxnLst/>
          <a:rect l="0" t="0" r="0" b="0"/>
          <a:pathLst/>
        </a:custGeom>
        <a:solidFill>
          <a:srgbClr val="EAEAEA"/>
        </a:solidFill>
        <a:ln w="12700" cap="flat" cmpd="sng" algn="ctr">
          <a:solidFill>
            <a:srgbClr val="000066"/>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30000"/>
          </a:spcBef>
          <a:spcAft>
            <a:spcPct val="0"/>
          </a:spcAft>
          <a:buClrTx/>
          <a:buSzTx/>
          <a:buFontTx/>
          <a:buNone/>
          <a:tabLst/>
          <a:defRPr kumimoji="0" lang="de-DE" sz="1600" b="0" i="0" u="none" strike="noStrike" cap="none" normalizeH="0" baseline="0">
            <a:ln>
              <a:noFill/>
            </a:ln>
            <a:solidFill>
              <a:srgbClr val="000066"/>
            </a:solidFill>
            <a:effectLst/>
            <a:latin typeface="Arial" charset="0"/>
          </a:defRPr>
        </a:defPPr>
      </a:lstStyle>
    </a:lnDef>
  </a:objectDefaults>
  <a:extraClrSchemeLst>
    <a:extraClrScheme>
      <a:clrScheme name="Controlling regionaler Unternehmenseinheit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ntrolling regionaler Unternehmenseinheit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ntrolling regionaler Unternehmenseinheit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ntrolling regionaler Unternehmenseinheit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rolling regionaler Unternehmenseinheit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ntrolling regionaler Unternehmenseinheit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ntrolling regionaler Unternehmenseinheit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1210</Words>
  <Application>Microsoft Office PowerPoint</Application>
  <PresentationFormat>Bildschirmpräsentation (4:3)</PresentationFormat>
  <Paragraphs>125</Paragraphs>
  <Slides>15</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Arial</vt:lpstr>
      <vt:lpstr>Arial Narrow</vt:lpstr>
      <vt:lpstr>Calibri</vt:lpstr>
      <vt:lpstr>Times New Roman</vt:lpstr>
      <vt:lpstr>Wingdings</vt:lpstr>
      <vt:lpstr>1_Controlling regionaler Unternehmenseinheiten</vt:lpstr>
      <vt:lpstr>think-cell Folie</vt:lpstr>
      <vt:lpstr>Hilfestellung für die Anfertigung von  Bachelor- und Masterarbeiten sowie  schriftlichen Projekt- und Hausarbeiten </vt:lpstr>
      <vt:lpstr> Generelle Anmerkungen</vt:lpstr>
      <vt:lpstr> Inhaltsverzeichnis</vt:lpstr>
      <vt:lpstr> Sonstige Verzeichnisse</vt:lpstr>
      <vt:lpstr> APA Zitation</vt:lpstr>
      <vt:lpstr> Zitierprogramme</vt:lpstr>
      <vt:lpstr> Zitieren – „DOs and DON‘Ts“</vt:lpstr>
      <vt:lpstr> Qualität von wissenschaftlichen Studien</vt:lpstr>
      <vt:lpstr> Effektive Literaturrecherche I</vt:lpstr>
      <vt:lpstr> Effektive Literaturrecherche II</vt:lpstr>
      <vt:lpstr> Fußnoten</vt:lpstr>
      <vt:lpstr> Tabellen / Abbildungen</vt:lpstr>
      <vt:lpstr> Eidesstattliche Erklärung</vt:lpstr>
      <vt:lpstr> Erklärung zur Plagiatsprüfung </vt:lpstr>
      <vt:lpstr> Informationen zur Abgabe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Jessica</dc:creator>
  <cp:lastModifiedBy>Claudia Töpper-Ko</cp:lastModifiedBy>
  <cp:revision>296</cp:revision>
  <dcterms:created xsi:type="dcterms:W3CDTF">2012-10-10T13:45:50Z</dcterms:created>
  <dcterms:modified xsi:type="dcterms:W3CDTF">2024-04-03T08:39:29Z</dcterms:modified>
</cp:coreProperties>
</file>